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94" r:id="rId5"/>
    <p:sldId id="293" r:id="rId6"/>
    <p:sldId id="296" r:id="rId7"/>
    <p:sldId id="297" r:id="rId8"/>
    <p:sldId id="298" r:id="rId9"/>
    <p:sldId id="295" r:id="rId10"/>
  </p:sldIdLst>
  <p:sldSz cx="12192000" cy="6858000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BB59"/>
    <a:srgbClr val="F79646"/>
    <a:srgbClr val="FFF8E1"/>
    <a:srgbClr val="FFF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94" autoAdjust="0"/>
    <p:restoredTop sz="72694" autoAdjust="0"/>
  </p:normalViewPr>
  <p:slideViewPr>
    <p:cSldViewPr snapToGrid="0">
      <p:cViewPr varScale="1">
        <p:scale>
          <a:sx n="54" d="100"/>
          <a:sy n="54" d="100"/>
        </p:scale>
        <p:origin x="1386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DB76D6F0-9A60-452B-A060-4251A0CDF884}" type="datetimeFigureOut">
              <a:rPr lang="en-US" smtClean="0"/>
              <a:t>1/24/2017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15237042-9AAB-4C6C-B649-E66BDD1DDE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71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F9C00B84-4466-43CB-92EE-9ECB74DD436E}" type="datetimeFigureOut">
              <a:rPr lang="en-US" smtClean="0"/>
              <a:t>1/24/2017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1650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78476"/>
            <a:ext cx="5615940" cy="3664208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FD3C5E12-5E5F-41BC-B2E8-4B688F9482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549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C5E12-5E5F-41BC-B2E8-4B688F94823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938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2.1 Name and Title of immediate supervisor; list other staff members that report to your immediate supervisor</a:t>
            </a:r>
          </a:p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2.2 Name and Title of the employees that you directly supervise</a:t>
            </a:r>
          </a:p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2.3 Describe work decisions </a:t>
            </a:r>
          </a:p>
          <a:p>
            <a:pPr lvl="2" eaLnBrk="1" hangingPunct="1"/>
            <a:r>
              <a:rPr lang="en-US" altLang="en-US" dirty="0">
                <a:cs typeface="Times New Roman" panose="02020603050405020304" pitchFamily="18" charset="0"/>
              </a:rPr>
              <a:t>adhering to stated policies and procedures</a:t>
            </a:r>
          </a:p>
          <a:p>
            <a:pPr eaLnBrk="1" hangingPunct="1">
              <a:buClr>
                <a:srgbClr val="A21902"/>
              </a:buClr>
            </a:pPr>
            <a:r>
              <a:rPr lang="en-US" altLang="en-US" dirty="0">
                <a:cs typeface="Times New Roman" panose="02020603050405020304" pitchFamily="18" charset="0"/>
              </a:rPr>
              <a:t>2.4 Decisions that you refer to your supervisor, or other departments </a:t>
            </a:r>
          </a:p>
          <a:p>
            <a:pPr lvl="2" eaLnBrk="1" hangingPunct="1">
              <a:buClr>
                <a:srgbClr val="A21902"/>
              </a:buClr>
            </a:pPr>
            <a:r>
              <a:rPr lang="en-US" altLang="en-US" dirty="0">
                <a:cs typeface="Times New Roman" panose="02020603050405020304" pitchFamily="18" charset="0"/>
              </a:rPr>
              <a:t>decisions outside procedures and policies</a:t>
            </a:r>
          </a:p>
          <a:p>
            <a:pPr eaLnBrk="1" hangingPunct="1">
              <a:buClr>
                <a:srgbClr val="A21902"/>
              </a:buClr>
            </a:pPr>
            <a:r>
              <a:rPr lang="en-US" altLang="en-US" dirty="0">
                <a:cs typeface="Times New Roman" panose="02020603050405020304" pitchFamily="18" charset="0"/>
              </a:rPr>
              <a:t>2.5 Review of work – </a:t>
            </a:r>
          </a:p>
          <a:p>
            <a:pPr lvl="2" eaLnBrk="1" hangingPunct="1">
              <a:buClr>
                <a:srgbClr val="A21902"/>
              </a:buClr>
            </a:pPr>
            <a:r>
              <a:rPr lang="en-US" altLang="en-US" dirty="0">
                <a:cs typeface="Times New Roman" panose="02020603050405020304" pitchFamily="18" charset="0"/>
              </a:rPr>
              <a:t>not performance review</a:t>
            </a:r>
          </a:p>
          <a:p>
            <a:pPr lvl="2" eaLnBrk="1" hangingPunct="1">
              <a:buClr>
                <a:srgbClr val="A21902"/>
              </a:buClr>
            </a:pPr>
            <a:r>
              <a:rPr lang="en-US" altLang="en-US" dirty="0">
                <a:cs typeface="Times New Roman" panose="02020603050405020304" pitchFamily="18" charset="0"/>
              </a:rPr>
              <a:t>Example: weekly status, etc.</a:t>
            </a:r>
          </a:p>
          <a:p>
            <a:pPr eaLnBrk="1" hangingPunct="1">
              <a:buFontTx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C5E12-5E5F-41BC-B2E8-4B688F94823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275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A21902"/>
              </a:buClr>
            </a:pPr>
            <a:r>
              <a:rPr lang="en-US" altLang="en-US" dirty="0">
                <a:cs typeface="Times New Roman" panose="02020603050405020304" pitchFamily="18" charset="0"/>
              </a:rPr>
              <a:t>4.0 Equipment </a:t>
            </a:r>
          </a:p>
          <a:p>
            <a:pPr lvl="2" eaLnBrk="1" hangingPunct="1">
              <a:buClr>
                <a:srgbClr val="A21902"/>
              </a:buClr>
            </a:pPr>
            <a:r>
              <a:rPr lang="en-US" altLang="en-US" dirty="0">
                <a:cs typeface="Times New Roman" panose="02020603050405020304" pitchFamily="18" charset="0"/>
              </a:rPr>
              <a:t>Example: computer, hand tools, power tools, etc.</a:t>
            </a:r>
          </a:p>
          <a:p>
            <a:pPr eaLnBrk="1" hangingPunct="1">
              <a:buClr>
                <a:srgbClr val="A21902"/>
              </a:buClr>
            </a:pPr>
            <a:r>
              <a:rPr lang="en-US" altLang="en-US" dirty="0">
                <a:cs typeface="Times New Roman" panose="02020603050405020304" pitchFamily="18" charset="0"/>
              </a:rPr>
              <a:t>5.0 Contacts </a:t>
            </a:r>
          </a:p>
          <a:p>
            <a:pPr lvl="2" eaLnBrk="1" hangingPunct="1">
              <a:buClr>
                <a:srgbClr val="A21902"/>
              </a:buClr>
            </a:pPr>
            <a:r>
              <a:rPr lang="en-US" altLang="en-US" dirty="0">
                <a:cs typeface="Times New Roman" panose="02020603050405020304" pitchFamily="18" charset="0"/>
              </a:rPr>
              <a:t>List internal and external contacts (other than supervisor and coworkers) throughout course of your work</a:t>
            </a:r>
          </a:p>
          <a:p>
            <a:pPr eaLnBrk="1" hangingPunct="1">
              <a:buClr>
                <a:srgbClr val="A21902"/>
              </a:buClr>
            </a:pPr>
            <a:r>
              <a:rPr lang="en-US" altLang="en-US" dirty="0">
                <a:cs typeface="Times New Roman" panose="02020603050405020304" pitchFamily="18" charset="0"/>
              </a:rPr>
              <a:t>6.0 Budget  </a:t>
            </a:r>
          </a:p>
          <a:p>
            <a:pPr lvl="2" eaLnBrk="1" hangingPunct="1">
              <a:buClr>
                <a:srgbClr val="A21902"/>
              </a:buClr>
            </a:pPr>
            <a:r>
              <a:rPr lang="en-US" altLang="en-US" dirty="0">
                <a:cs typeface="Times New Roman" panose="02020603050405020304" pitchFamily="18" charset="0"/>
              </a:rPr>
              <a:t>$ amount under your control</a:t>
            </a:r>
          </a:p>
          <a:p>
            <a:pPr lvl="2" eaLnBrk="1" hangingPunct="1">
              <a:buClr>
                <a:srgbClr val="A21902"/>
              </a:buClr>
            </a:pPr>
            <a:r>
              <a:rPr lang="en-US" altLang="en-US" dirty="0">
                <a:cs typeface="Times New Roman" panose="02020603050405020304" pitchFamily="18" charset="0"/>
              </a:rPr>
              <a:t>Control over expenditures &amp; revenue generation</a:t>
            </a:r>
          </a:p>
          <a:p>
            <a:pPr eaLnBrk="1" hangingPunct="1">
              <a:buFontTx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C5E12-5E5F-41BC-B2E8-4B688F94823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417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A21902"/>
              </a:buClr>
              <a:buFontTx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Start with the most important duties</a:t>
            </a:r>
            <a:endParaRPr lang="en-US" altLang="en-US" sz="600" dirty="0">
              <a:cs typeface="Times New Roman" panose="02020603050405020304" pitchFamily="18" charset="0"/>
            </a:endParaRPr>
          </a:p>
          <a:p>
            <a:pPr eaLnBrk="1" hangingPunct="1">
              <a:buClr>
                <a:srgbClr val="A21902"/>
              </a:buClr>
              <a:buFontTx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Begin each statement with an </a:t>
            </a:r>
            <a:r>
              <a:rPr lang="en-US" altLang="en-US" i="1" dirty="0">
                <a:cs typeface="Times New Roman" panose="02020603050405020304" pitchFamily="18" charset="0"/>
              </a:rPr>
              <a:t>action</a:t>
            </a:r>
            <a:r>
              <a:rPr lang="en-US" altLang="en-US" dirty="0">
                <a:cs typeface="Times New Roman" panose="02020603050405020304" pitchFamily="18" charset="0"/>
              </a:rPr>
              <a:t> verb</a:t>
            </a:r>
          </a:p>
          <a:p>
            <a:pPr eaLnBrk="1" hangingPunct="1">
              <a:buClr>
                <a:srgbClr val="A21902"/>
              </a:buClr>
              <a:buFontTx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List duties </a:t>
            </a:r>
          </a:p>
          <a:p>
            <a:pPr eaLnBrk="1" hangingPunct="1">
              <a:buClr>
                <a:srgbClr val="A21902"/>
              </a:buClr>
              <a:buFontTx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Assign “Time,” “Frequency,” and “Importance” to each duty</a:t>
            </a:r>
          </a:p>
          <a:p>
            <a:pPr eaLnBrk="1" hangingPunct="1">
              <a:buFontTx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C5E12-5E5F-41BC-B2E8-4B688F94823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6020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Abilities required to perform your job.</a:t>
            </a:r>
          </a:p>
          <a:p>
            <a:pPr eaLnBrk="1" hangingPunct="1"/>
            <a:r>
              <a:rPr lang="en-US" altLang="en-US" dirty="0"/>
              <a:t>8.0</a:t>
            </a:r>
          </a:p>
          <a:p>
            <a:pPr eaLnBrk="1" hangingPunct="1"/>
            <a:r>
              <a:rPr lang="en-US" altLang="en-US" dirty="0"/>
              <a:t>9.0 Changes in Responsibilities</a:t>
            </a:r>
          </a:p>
          <a:p>
            <a:pPr eaLnBrk="1" hangingPunct="1"/>
            <a:r>
              <a:rPr lang="en-US" altLang="en-US" dirty="0"/>
              <a:t>10.0 Sensory Demands</a:t>
            </a:r>
          </a:p>
          <a:p>
            <a:pPr eaLnBrk="1" hangingPunct="1"/>
            <a:r>
              <a:rPr lang="en-US" altLang="en-US" dirty="0"/>
              <a:t>11.0 Physical Demands</a:t>
            </a:r>
          </a:p>
          <a:p>
            <a:pPr eaLnBrk="1" hangingPunct="1"/>
            <a:r>
              <a:rPr lang="en-US" altLang="en-US" dirty="0"/>
              <a:t>12.0 Environmental Conditions</a:t>
            </a:r>
          </a:p>
          <a:p>
            <a:pPr eaLnBrk="1" hangingPunct="1">
              <a:buClr>
                <a:srgbClr val="A21902"/>
              </a:buClr>
            </a:pPr>
            <a:r>
              <a:rPr lang="en-US" altLang="en-US" dirty="0"/>
              <a:t>13.0 Education/Experience/Licenses/Certs: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A21902"/>
              </a:buClr>
            </a:pPr>
            <a:r>
              <a:rPr lang="en-US" altLang="en-US" dirty="0">
                <a:cs typeface="Times New Roman" panose="02020603050405020304" pitchFamily="18" charset="0"/>
              </a:rPr>
              <a:t>Current description as base </a:t>
            </a:r>
          </a:p>
          <a:p>
            <a:pPr lvl="1" eaLnBrk="1" hangingPunct="1">
              <a:buClr>
                <a:srgbClr val="A21902"/>
              </a:buClr>
            </a:pPr>
            <a:r>
              <a:rPr lang="en-US" altLang="en-US" dirty="0">
                <a:cs typeface="Times New Roman" panose="02020603050405020304" pitchFamily="18" charset="0"/>
              </a:rPr>
              <a:t>Specify changes in education</a:t>
            </a:r>
          </a:p>
          <a:p>
            <a:pPr lvl="2" eaLnBrk="1" hangingPunct="1">
              <a:buClr>
                <a:srgbClr val="A21902"/>
              </a:buClr>
            </a:pPr>
            <a:r>
              <a:rPr lang="en-US" altLang="en-US" dirty="0">
                <a:cs typeface="Times New Roman" panose="02020603050405020304" pitchFamily="18" charset="0"/>
              </a:rPr>
              <a:t>High School Diploma, Associate’s Degree, Bachelor’s Degree, etc.</a:t>
            </a:r>
          </a:p>
          <a:p>
            <a:pPr lvl="1" eaLnBrk="1" hangingPunct="1">
              <a:buClr>
                <a:srgbClr val="A21902"/>
              </a:buClr>
            </a:pPr>
            <a:r>
              <a:rPr lang="en-US" altLang="en-US" dirty="0">
                <a:cs typeface="Times New Roman" panose="02020603050405020304" pitchFamily="18" charset="0"/>
              </a:rPr>
              <a:t>Specify changes in years of experience 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14.0 </a:t>
            </a:r>
          </a:p>
          <a:p>
            <a:pPr eaLnBrk="1" hangingPunct="1">
              <a:buFontTx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C5E12-5E5F-41BC-B2E8-4B688F94823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7555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A21902"/>
              </a:buClr>
              <a:buFontTx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Supervisors will review the PDQ</a:t>
            </a:r>
          </a:p>
          <a:p>
            <a:pPr eaLnBrk="1" hangingPunct="1">
              <a:buClr>
                <a:srgbClr val="A21902"/>
              </a:buClr>
              <a:buFontTx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This is </a:t>
            </a:r>
            <a:r>
              <a:rPr lang="en-US" altLang="en-US" b="1" dirty="0">
                <a:cs typeface="Times New Roman" panose="02020603050405020304" pitchFamily="18" charset="0"/>
              </a:rPr>
              <a:t>not</a:t>
            </a:r>
            <a:r>
              <a:rPr lang="en-US" altLang="en-US" dirty="0">
                <a:cs typeface="Times New Roman" panose="02020603050405020304" pitchFamily="18" charset="0"/>
              </a:rPr>
              <a:t> a performance evaluation</a:t>
            </a:r>
          </a:p>
          <a:p>
            <a:pPr eaLnBrk="1" hangingPunct="1">
              <a:buClr>
                <a:srgbClr val="A21902"/>
              </a:buClr>
              <a:buFontTx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Supervisors will not make any content changes to what you have completed</a:t>
            </a:r>
          </a:p>
          <a:p>
            <a:pPr eaLnBrk="1" hangingPunct="1">
              <a:buClr>
                <a:srgbClr val="A21902"/>
              </a:buClr>
              <a:buFontTx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Supervisors will be able to comment on the last page of the PDQ</a:t>
            </a:r>
          </a:p>
          <a:p>
            <a:pPr eaLnBrk="1" hangingPunct="1">
              <a:buFontTx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C5E12-5E5F-41BC-B2E8-4B688F94823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377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839B-3DF4-4CB8-80EC-BE138042AB23}" type="datetimeFigureOut">
              <a:rPr lang="en-US" smtClean="0"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DB665-CAF9-4034-BFCF-09D368A579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443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839B-3DF4-4CB8-80EC-BE138042AB23}" type="datetimeFigureOut">
              <a:rPr lang="en-US" smtClean="0"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DB665-CAF9-4034-BFCF-09D368A579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155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839B-3DF4-4CB8-80EC-BE138042AB23}" type="datetimeFigureOut">
              <a:rPr lang="en-US" smtClean="0"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DB665-CAF9-4034-BFCF-09D368A579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27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839B-3DF4-4CB8-80EC-BE138042AB23}" type="datetimeFigureOut">
              <a:rPr lang="en-US" smtClean="0"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DB665-CAF9-4034-BFCF-09D368A579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08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839B-3DF4-4CB8-80EC-BE138042AB23}" type="datetimeFigureOut">
              <a:rPr lang="en-US" smtClean="0"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DB665-CAF9-4034-BFCF-09D368A579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867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839B-3DF4-4CB8-80EC-BE138042AB23}" type="datetimeFigureOut">
              <a:rPr lang="en-US" smtClean="0"/>
              <a:t>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DB665-CAF9-4034-BFCF-09D368A579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991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839B-3DF4-4CB8-80EC-BE138042AB23}" type="datetimeFigureOut">
              <a:rPr lang="en-US" smtClean="0"/>
              <a:t>1/24/2017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DB665-CAF9-4034-BFCF-09D368A579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20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839B-3DF4-4CB8-80EC-BE138042AB23}" type="datetimeFigureOut">
              <a:rPr lang="en-US" smtClean="0"/>
              <a:t>1/24/2017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DB665-CAF9-4034-BFCF-09D368A579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95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839B-3DF4-4CB8-80EC-BE138042AB23}" type="datetimeFigureOut">
              <a:rPr lang="en-US" smtClean="0"/>
              <a:t>1/24/2017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DB665-CAF9-4034-BFCF-09D368A579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888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839B-3DF4-4CB8-80EC-BE138042AB23}" type="datetimeFigureOut">
              <a:rPr lang="en-US" smtClean="0"/>
              <a:t>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DB665-CAF9-4034-BFCF-09D368A579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678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839B-3DF4-4CB8-80EC-BE138042AB23}" type="datetimeFigureOut">
              <a:rPr lang="en-US" smtClean="0"/>
              <a:t>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DB665-CAF9-4034-BFCF-09D368A579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22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">
              <a:schemeClr val="accent1">
                <a:lumMod val="5000"/>
                <a:lumOff val="95000"/>
              </a:schemeClr>
            </a:gs>
            <a:gs pos="79000">
              <a:srgbClr val="FFF8E1"/>
            </a:gs>
            <a:gs pos="83000">
              <a:srgbClr val="FFF8E1"/>
            </a:gs>
            <a:gs pos="100000">
              <a:srgbClr val="FFF8E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2839B-3DF4-4CB8-80EC-BE138042AB23}" type="datetimeFigureOut">
              <a:rPr lang="en-US" smtClean="0"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DB665-CAF9-4034-BFCF-09D368A579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676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890589" y="6386731"/>
            <a:ext cx="11301410" cy="484331"/>
          </a:xfrm>
          <a:prstGeom prst="rect">
            <a:avLst/>
          </a:prstGeom>
          <a:solidFill>
            <a:srgbClr val="F7964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03200" y="80584"/>
            <a:ext cx="9141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altLang="en-US" sz="4800" kern="0" dirty="0">
                <a:latin typeface="Century Gothic" panose="020B0502020202020204" pitchFamily="34" charset="0"/>
              </a:rPr>
              <a:t>PDQ Completion: Section 1.0</a:t>
            </a:r>
          </a:p>
        </p:txBody>
      </p:sp>
      <p:pic>
        <p:nvPicPr>
          <p:cNvPr id="18" name="Picture 2" descr="C:\Users\EKing\Desktop\KA-logo-icon (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93537"/>
            <a:ext cx="890588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148688" y="6446333"/>
            <a:ext cx="2743200" cy="365125"/>
          </a:xfrm>
        </p:spPr>
        <p:txBody>
          <a:bodyPr/>
          <a:lstStyle/>
          <a:p>
            <a:fld id="{0B3DB665-CAF9-4034-BFCF-09D368A579E3}" type="slidenum">
              <a:rPr lang="en-US" sz="1800" smtClean="0">
                <a:solidFill>
                  <a:schemeClr val="bg1"/>
                </a:solidFill>
              </a:rPr>
              <a:t>1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304776"/>
            <a:ext cx="8465127" cy="26195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altLang="en-US" sz="4000" b="1" dirty="0">
                <a:latin typeface="Calibri" panose="020F0502020204030204" pitchFamily="34" charset="0"/>
              </a:rPr>
              <a:t>Purpose</a:t>
            </a:r>
          </a:p>
          <a:p>
            <a:pPr marL="457200" indent="-457200" algn="l">
              <a:buFont typeface="Wingdings" panose="05000000000000000000" pitchFamily="2" charset="2"/>
              <a:buChar char="§"/>
              <a:defRPr/>
            </a:pPr>
            <a:r>
              <a:rPr lang="en-US" altLang="en-US" sz="3200" dirty="0">
                <a:latin typeface="Calibri" panose="020F0502020204030204" pitchFamily="34" charset="0"/>
              </a:rPr>
              <a:t>Brief Summary of Duties</a:t>
            </a:r>
          </a:p>
          <a:p>
            <a:pPr marL="457200" indent="-457200" algn="l">
              <a:buFont typeface="Wingdings" panose="05000000000000000000" pitchFamily="2" charset="2"/>
              <a:buChar char="§"/>
              <a:defRPr/>
            </a:pPr>
            <a:r>
              <a:rPr lang="en-US" altLang="en-US" sz="3200" dirty="0">
                <a:latin typeface="Calibri" panose="020F0502020204030204" pitchFamily="34" charset="0"/>
              </a:rPr>
              <a:t>2 – 3 Sentence</a:t>
            </a:r>
          </a:p>
          <a:p>
            <a:pPr marL="457200" indent="-457200" algn="l">
              <a:buFont typeface="Wingdings" panose="05000000000000000000" pitchFamily="2" charset="2"/>
              <a:buChar char="§"/>
              <a:defRPr/>
            </a:pPr>
            <a:r>
              <a:rPr lang="en-US" altLang="en-US" sz="3200" dirty="0">
                <a:latin typeface="Calibri" panose="020F0502020204030204" pitchFamily="34" charset="0"/>
              </a:rPr>
              <a:t>Overall Purpose of the Position</a:t>
            </a:r>
            <a:endParaRPr lang="en-US" altLang="en-US" dirty="0">
              <a:latin typeface="Calibri" panose="020F050202020403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§"/>
              <a:defRPr/>
            </a:pP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312812" y="1"/>
            <a:ext cx="2879188" cy="251669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1032"/>
          <p:cNvSpPr>
            <a:spLocks noChangeArrowheads="1"/>
          </p:cNvSpPr>
          <p:nvPr/>
        </p:nvSpPr>
        <p:spPr bwMode="auto">
          <a:xfrm>
            <a:off x="4500563" y="4183533"/>
            <a:ext cx="4012406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3400" b="1" dirty="0">
                <a:solidFill>
                  <a:srgbClr val="F79646"/>
                </a:solidFill>
                <a:latin typeface="Calibri" panose="020F0502020204030204" pitchFamily="34" charset="0"/>
              </a:rPr>
              <a:t>Example: Zoo Keeper</a:t>
            </a:r>
          </a:p>
        </p:txBody>
      </p:sp>
      <p:sp>
        <p:nvSpPr>
          <p:cNvPr id="11" name="Rectangle 1033"/>
          <p:cNvSpPr>
            <a:spLocks noChangeArrowheads="1"/>
          </p:cNvSpPr>
          <p:nvPr/>
        </p:nvSpPr>
        <p:spPr bwMode="auto">
          <a:xfrm>
            <a:off x="4500563" y="4796309"/>
            <a:ext cx="72390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Under general supervision, participates in all aspects of maintenance and daily care of zoo animals, provides information and customer service to zoo visitors, and performs related work as required.</a:t>
            </a:r>
          </a:p>
        </p:txBody>
      </p:sp>
    </p:spTree>
    <p:extLst>
      <p:ext uri="{BB962C8B-B14F-4D97-AF65-F5344CB8AC3E}">
        <p14:creationId xmlns:p14="http://schemas.microsoft.com/office/powerpoint/2010/main" val="130686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890589" y="6386731"/>
            <a:ext cx="11301410" cy="484331"/>
          </a:xfrm>
          <a:prstGeom prst="rect">
            <a:avLst/>
          </a:prstGeom>
          <a:solidFill>
            <a:srgbClr val="F7964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03200" y="80584"/>
            <a:ext cx="9141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altLang="en-US" sz="4800" kern="0" dirty="0">
                <a:latin typeface="Century Gothic" panose="020B0502020202020204" pitchFamily="34" charset="0"/>
              </a:rPr>
              <a:t>PDQ Completion: Section 2.0</a:t>
            </a:r>
          </a:p>
        </p:txBody>
      </p:sp>
      <p:pic>
        <p:nvPicPr>
          <p:cNvPr id="18" name="Picture 2" descr="C:\Users\EKing\Desktop\KA-logo-icon (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93537"/>
            <a:ext cx="890588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148688" y="6446333"/>
            <a:ext cx="2743200" cy="365125"/>
          </a:xfrm>
        </p:spPr>
        <p:txBody>
          <a:bodyPr/>
          <a:lstStyle/>
          <a:p>
            <a:fld id="{0B3DB665-CAF9-4034-BFCF-09D368A579E3}" type="slidenum">
              <a:rPr lang="en-US" sz="1800" smtClean="0">
                <a:solidFill>
                  <a:schemeClr val="bg1"/>
                </a:solidFill>
              </a:rPr>
              <a:t>2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304776"/>
            <a:ext cx="10756900" cy="4675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altLang="en-US" sz="4000" b="1" dirty="0">
                <a:latin typeface="Calibri" panose="020F0502020204030204" pitchFamily="34" charset="0"/>
              </a:rPr>
              <a:t>Organizational Context</a:t>
            </a:r>
          </a:p>
          <a:p>
            <a:pPr algn="l">
              <a:defRPr/>
            </a:pPr>
            <a:r>
              <a:rPr lang="en-US" altLang="en-US" sz="3200" dirty="0">
                <a:latin typeface="Calibri" panose="020F0502020204030204" pitchFamily="34" charset="0"/>
              </a:rPr>
              <a:t>2.1: Immediate Supervisor’s Name &amp; Title</a:t>
            </a:r>
          </a:p>
          <a:p>
            <a:pPr algn="l">
              <a:defRPr/>
            </a:pPr>
            <a:r>
              <a:rPr lang="en-US" altLang="en-US" sz="3200" dirty="0">
                <a:latin typeface="Calibri" panose="020F0502020204030204" pitchFamily="34" charset="0"/>
              </a:rPr>
              <a:t>2.2: Work Priorities</a:t>
            </a:r>
          </a:p>
          <a:p>
            <a:pPr algn="l">
              <a:defRPr/>
            </a:pPr>
            <a:r>
              <a:rPr lang="en-US" altLang="en-US" sz="3200" dirty="0">
                <a:latin typeface="Calibri" panose="020F0502020204030204" pitchFamily="34" charset="0"/>
              </a:rPr>
              <a:t>2.3: Work Decisions (within stated policies and procedures)</a:t>
            </a:r>
          </a:p>
          <a:p>
            <a:pPr algn="l">
              <a:defRPr/>
            </a:pPr>
            <a:r>
              <a:rPr lang="en-US" altLang="en-US" sz="3200" dirty="0">
                <a:latin typeface="Calibri" panose="020F0502020204030204" pitchFamily="34" charset="0"/>
              </a:rPr>
              <a:t>2.4: Referred Decisions</a:t>
            </a:r>
          </a:p>
          <a:p>
            <a:pPr algn="l">
              <a:defRPr/>
            </a:pPr>
            <a:r>
              <a:rPr lang="en-US" altLang="en-US" sz="3200" dirty="0">
                <a:latin typeface="Calibri" panose="020F0502020204030204" pitchFamily="34" charset="0"/>
              </a:rPr>
              <a:t>2.5: Guidance</a:t>
            </a:r>
          </a:p>
          <a:p>
            <a:pPr algn="l">
              <a:defRPr/>
            </a:pPr>
            <a:r>
              <a:rPr lang="en-US" altLang="en-US" sz="3200" dirty="0">
                <a:latin typeface="Calibri" panose="020F0502020204030204" pitchFamily="34" charset="0"/>
              </a:rPr>
              <a:t>2.6: Review of Work (not performance review)</a:t>
            </a:r>
            <a:endParaRPr lang="en-US" altLang="en-US" dirty="0">
              <a:latin typeface="Calibri" panose="020F050202020403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§"/>
              <a:defRPr/>
            </a:pP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312812" y="1"/>
            <a:ext cx="2879188" cy="251669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544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890589" y="6386731"/>
            <a:ext cx="11301410" cy="484331"/>
          </a:xfrm>
          <a:prstGeom prst="rect">
            <a:avLst/>
          </a:prstGeom>
          <a:solidFill>
            <a:srgbClr val="F7964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03200" y="80584"/>
            <a:ext cx="10807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altLang="en-US" sz="4800" kern="0" dirty="0">
                <a:latin typeface="Century Gothic" panose="020B0502020202020204" pitchFamily="34" charset="0"/>
              </a:rPr>
              <a:t>PDQ Completion: Sections 3.0 – 6.0</a:t>
            </a:r>
          </a:p>
        </p:txBody>
      </p:sp>
      <p:pic>
        <p:nvPicPr>
          <p:cNvPr id="18" name="Picture 2" descr="C:\Users\EKing\Desktop\KA-logo-icon (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93537"/>
            <a:ext cx="890588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148688" y="6446333"/>
            <a:ext cx="2743200" cy="365125"/>
          </a:xfrm>
        </p:spPr>
        <p:txBody>
          <a:bodyPr/>
          <a:lstStyle/>
          <a:p>
            <a:fld id="{0B3DB665-CAF9-4034-BFCF-09D368A579E3}" type="slidenum">
              <a:rPr lang="en-US" sz="1800" smtClean="0">
                <a:solidFill>
                  <a:schemeClr val="bg1"/>
                </a:solidFill>
              </a:rPr>
              <a:t>3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304776"/>
            <a:ext cx="10756900" cy="4675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altLang="en-US" sz="3200" dirty="0">
                <a:latin typeface="Calibri" panose="020F0502020204030204" pitchFamily="34" charset="0"/>
              </a:rPr>
              <a:t>3.0: Supervision</a:t>
            </a:r>
          </a:p>
          <a:p>
            <a:pPr algn="l">
              <a:defRPr/>
            </a:pPr>
            <a:r>
              <a:rPr lang="en-US" altLang="en-US" sz="3200" dirty="0">
                <a:latin typeface="Calibri" panose="020F0502020204030204" pitchFamily="34" charset="0"/>
              </a:rPr>
              <a:t>4.0: Equipment</a:t>
            </a:r>
          </a:p>
          <a:p>
            <a:pPr marL="914400" indent="-457200" algn="l">
              <a:buFont typeface="Arial" panose="020B0604020202020204" pitchFamily="34" charset="0"/>
              <a:buChar char="•"/>
              <a:defRPr/>
            </a:pPr>
            <a:r>
              <a:rPr lang="en-US" altLang="en-US" sz="3200" dirty="0">
                <a:latin typeface="Calibri" panose="020F0502020204030204" pitchFamily="34" charset="0"/>
              </a:rPr>
              <a:t>Computer, Hand Tools, Power Tools</a:t>
            </a:r>
          </a:p>
          <a:p>
            <a:pPr algn="l">
              <a:defRPr/>
            </a:pPr>
            <a:r>
              <a:rPr lang="en-US" altLang="en-US" sz="3200" dirty="0">
                <a:latin typeface="Calibri" panose="020F0502020204030204" pitchFamily="34" charset="0"/>
              </a:rPr>
              <a:t>5.0: Contacts</a:t>
            </a:r>
          </a:p>
          <a:p>
            <a:pPr marL="914400" indent="-457200" algn="l">
              <a:buFont typeface="Arial" panose="020B0604020202020204" pitchFamily="34" charset="0"/>
              <a:buChar char="•"/>
              <a:defRPr/>
            </a:pPr>
            <a:r>
              <a:rPr lang="en-US" altLang="en-US" sz="3200" dirty="0">
                <a:latin typeface="Calibri" panose="020F0502020204030204" pitchFamily="34" charset="0"/>
              </a:rPr>
              <a:t>Internal &amp; External, Not Supervisor, Not Co-Workers</a:t>
            </a:r>
          </a:p>
          <a:p>
            <a:pPr algn="l">
              <a:defRPr/>
            </a:pPr>
            <a:r>
              <a:rPr lang="en-US" altLang="en-US" sz="3200" dirty="0">
                <a:latin typeface="Calibri" panose="020F0502020204030204" pitchFamily="34" charset="0"/>
              </a:rPr>
              <a:t>6.0: Budget</a:t>
            </a:r>
          </a:p>
          <a:p>
            <a:pPr marL="914400" indent="-457200" algn="l">
              <a:buFont typeface="Arial" panose="020B0604020202020204" pitchFamily="34" charset="0"/>
              <a:buChar char="•"/>
              <a:defRPr/>
            </a:pPr>
            <a:r>
              <a:rPr lang="en-US" altLang="en-US" sz="3200" dirty="0">
                <a:latin typeface="Calibri" panose="020F0502020204030204" pitchFamily="34" charset="0"/>
              </a:rPr>
              <a:t>Actual Amount, Expenditures &amp; Revenues</a:t>
            </a:r>
          </a:p>
          <a:p>
            <a:pPr marL="342900" indent="-342900" algn="l">
              <a:buFont typeface="Wingdings" panose="05000000000000000000" pitchFamily="2" charset="2"/>
              <a:buChar char="§"/>
              <a:defRPr/>
            </a:pP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312812" y="1"/>
            <a:ext cx="2879188" cy="251669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234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890589" y="6386731"/>
            <a:ext cx="11301410" cy="484331"/>
          </a:xfrm>
          <a:prstGeom prst="rect">
            <a:avLst/>
          </a:prstGeom>
          <a:solidFill>
            <a:srgbClr val="F7964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03200" y="80584"/>
            <a:ext cx="9141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altLang="en-US" sz="4800" kern="0" dirty="0">
                <a:latin typeface="Century Gothic" panose="020B0502020202020204" pitchFamily="34" charset="0"/>
              </a:rPr>
              <a:t>PDQ Completion: Section 7.0</a:t>
            </a:r>
          </a:p>
        </p:txBody>
      </p:sp>
      <p:pic>
        <p:nvPicPr>
          <p:cNvPr id="18" name="Picture 2" descr="C:\Users\EKing\Desktop\KA-logo-icon (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93537"/>
            <a:ext cx="890588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148688" y="6446333"/>
            <a:ext cx="2743200" cy="365125"/>
          </a:xfrm>
        </p:spPr>
        <p:txBody>
          <a:bodyPr/>
          <a:lstStyle/>
          <a:p>
            <a:fld id="{0B3DB665-CAF9-4034-BFCF-09D368A579E3}" type="slidenum">
              <a:rPr lang="en-US" sz="1800" smtClean="0">
                <a:solidFill>
                  <a:schemeClr val="bg1"/>
                </a:solidFill>
              </a:rPr>
              <a:t>4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304775"/>
            <a:ext cx="5130800" cy="468876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altLang="en-US" sz="4000" b="1" dirty="0">
                <a:latin typeface="Calibri" panose="020F0502020204030204" pitchFamily="34" charset="0"/>
              </a:rPr>
              <a:t>Description of Work</a:t>
            </a:r>
          </a:p>
          <a:p>
            <a:pPr marL="457189" indent="-457189" algn="l">
              <a:buFont typeface="Wingdings" panose="05000000000000000000" pitchFamily="2" charset="2"/>
              <a:buChar char="§"/>
              <a:defRPr/>
            </a:pPr>
            <a:r>
              <a:rPr lang="en-US" altLang="en-US" sz="3200" dirty="0">
                <a:latin typeface="Calibri" panose="020F0502020204030204" pitchFamily="34" charset="0"/>
              </a:rPr>
              <a:t>List Duties by Importance</a:t>
            </a:r>
          </a:p>
          <a:p>
            <a:pPr marL="739756" lvl="1" indent="-217483" algn="l">
              <a:buFont typeface="Arial" panose="020B0604020202020204" pitchFamily="34" charset="0"/>
              <a:buChar char="•"/>
              <a:defRPr/>
            </a:pPr>
            <a:r>
              <a:rPr lang="en-US" altLang="en-US" sz="2600" dirty="0">
                <a:latin typeface="Calibri" panose="020F0502020204030204" pitchFamily="34" charset="0"/>
              </a:rPr>
              <a:t>Begin with Action Verbs:</a:t>
            </a:r>
            <a:r>
              <a:rPr lang="en-US" altLang="en-US" sz="2400" i="1" dirty="0">
                <a:latin typeface="Calibri" panose="020F0502020204030204" pitchFamily="34" charset="0"/>
              </a:rPr>
              <a:t> Prepares, Performs, Conducts, Distributes, Answers, Types, Operates, Observes, etc.</a:t>
            </a:r>
          </a:p>
          <a:p>
            <a:pPr marL="457189" indent="-457189" algn="l">
              <a:buFont typeface="Wingdings" panose="05000000000000000000" pitchFamily="2" charset="2"/>
              <a:buChar char="§"/>
              <a:defRPr/>
            </a:pPr>
            <a:r>
              <a:rPr lang="en-US" altLang="en-US" sz="3200" dirty="0">
                <a:latin typeface="Calibri" panose="020F0502020204030204" pitchFamily="34" charset="0"/>
              </a:rPr>
              <a:t>Percentage of Time</a:t>
            </a:r>
          </a:p>
          <a:p>
            <a:pPr marL="739756" lvl="1" indent="-217483" algn="l">
              <a:buFont typeface="Arial" panose="020B0604020202020204" pitchFamily="34" charset="0"/>
              <a:buChar char="•"/>
              <a:defRPr/>
            </a:pPr>
            <a:r>
              <a:rPr lang="en-US" altLang="en-US" sz="2600" dirty="0">
                <a:latin typeface="Calibri" panose="020F0502020204030204" pitchFamily="34" charset="0"/>
              </a:rPr>
              <a:t>Combined Duty Percentages = 100%</a:t>
            </a:r>
          </a:p>
          <a:p>
            <a:pPr marL="457189" indent="-457189" algn="l">
              <a:buFont typeface="Wingdings" panose="05000000000000000000" pitchFamily="2" charset="2"/>
              <a:buChar char="§"/>
              <a:defRPr/>
            </a:pPr>
            <a:r>
              <a:rPr lang="en-US" altLang="en-US" sz="3200" dirty="0">
                <a:latin typeface="Calibri" panose="020F0502020204030204" pitchFamily="34" charset="0"/>
              </a:rPr>
              <a:t>Frequency</a:t>
            </a:r>
          </a:p>
          <a:p>
            <a:pPr marL="457189" indent="-457189" algn="l">
              <a:buFont typeface="Wingdings" panose="05000000000000000000" pitchFamily="2" charset="2"/>
              <a:buChar char="§"/>
              <a:defRPr/>
            </a:pPr>
            <a:r>
              <a:rPr lang="en-US" altLang="en-US" sz="3200" dirty="0">
                <a:latin typeface="Calibri" panose="020F0502020204030204" pitchFamily="34" charset="0"/>
              </a:rPr>
              <a:t>Importance</a:t>
            </a:r>
          </a:p>
          <a:p>
            <a:pPr marL="342900" indent="-342900" algn="l">
              <a:buFont typeface="Wingdings" panose="05000000000000000000" pitchFamily="2" charset="2"/>
              <a:buChar char="§"/>
              <a:defRPr/>
            </a:pP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312812" y="1"/>
            <a:ext cx="2879188" cy="251669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672197"/>
              </p:ext>
            </p:extLst>
          </p:nvPr>
        </p:nvGraphicFramePr>
        <p:xfrm>
          <a:off x="5933873" y="971184"/>
          <a:ext cx="6150408" cy="5135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70896">
                  <a:extLst>
                    <a:ext uri="{9D8B030D-6E8A-4147-A177-3AD203B41FA5}">
                      <a16:colId xmlns:a16="http://schemas.microsoft.com/office/drawing/2014/main" xmlns="" val="84104508"/>
                    </a:ext>
                  </a:extLst>
                </a:gridCol>
                <a:gridCol w="3486689">
                  <a:extLst>
                    <a:ext uri="{9D8B030D-6E8A-4147-A177-3AD203B41FA5}">
                      <a16:colId xmlns:a16="http://schemas.microsoft.com/office/drawing/2014/main" xmlns="" val="4278479192"/>
                    </a:ext>
                  </a:extLst>
                </a:gridCol>
                <a:gridCol w="709158">
                  <a:extLst>
                    <a:ext uri="{9D8B030D-6E8A-4147-A177-3AD203B41FA5}">
                      <a16:colId xmlns:a16="http://schemas.microsoft.com/office/drawing/2014/main" xmlns="" val="333723013"/>
                    </a:ext>
                  </a:extLst>
                </a:gridCol>
                <a:gridCol w="728856">
                  <a:extLst>
                    <a:ext uri="{9D8B030D-6E8A-4147-A177-3AD203B41FA5}">
                      <a16:colId xmlns:a16="http://schemas.microsoft.com/office/drawing/2014/main" xmlns="" val="3663985487"/>
                    </a:ext>
                  </a:extLst>
                </a:gridCol>
                <a:gridCol w="654809">
                  <a:extLst>
                    <a:ext uri="{9D8B030D-6E8A-4147-A177-3AD203B41FA5}">
                      <a16:colId xmlns:a16="http://schemas.microsoft.com/office/drawing/2014/main" xmlns="" val="4202485974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#</a:t>
                      </a:r>
                    </a:p>
                  </a:txBody>
                  <a:tcP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DESCRIPTION</a:t>
                      </a:r>
                    </a:p>
                  </a:txBody>
                  <a:tcP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TIME</a:t>
                      </a:r>
                    </a:p>
                  </a:txBody>
                  <a:tcP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FREQ</a:t>
                      </a:r>
                    </a:p>
                  </a:txBody>
                  <a:tcP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IMP</a:t>
                      </a:r>
                    </a:p>
                  </a:txBody>
                  <a:tcPr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2916537"/>
                  </a:ext>
                </a:extLst>
              </a:tr>
              <a:tr h="22250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Prepares and verifies appropriate diet for each animal, including adding necessary supplements, feeding and providing fresh water.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10898344"/>
                  </a:ext>
                </a:extLst>
              </a:tr>
              <a:tr h="2529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Observes sick, quarantined, and potentially injured animals; examines eyes, ears, skin, teeth, and takes stool samples; medicates and vaccinates animals as appropriate under the direction of a veterinarian.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90136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330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890589" y="6386731"/>
            <a:ext cx="11301410" cy="484331"/>
          </a:xfrm>
          <a:prstGeom prst="rect">
            <a:avLst/>
          </a:prstGeom>
          <a:solidFill>
            <a:srgbClr val="F7964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03200" y="80584"/>
            <a:ext cx="10807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altLang="en-US" sz="4800" kern="0" dirty="0">
                <a:latin typeface="Century Gothic" panose="020B0502020202020204" pitchFamily="34" charset="0"/>
              </a:rPr>
              <a:t>PDQ Completion: Sections 8.0 – 14.0</a:t>
            </a:r>
          </a:p>
        </p:txBody>
      </p:sp>
      <p:pic>
        <p:nvPicPr>
          <p:cNvPr id="18" name="Picture 2" descr="C:\Users\EKing\Desktop\KA-logo-icon (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93537"/>
            <a:ext cx="890588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148688" y="6446333"/>
            <a:ext cx="2743200" cy="365125"/>
          </a:xfrm>
        </p:spPr>
        <p:txBody>
          <a:bodyPr/>
          <a:lstStyle/>
          <a:p>
            <a:fld id="{0B3DB665-CAF9-4034-BFCF-09D368A579E3}" type="slidenum">
              <a:rPr lang="en-US" sz="1800" smtClean="0">
                <a:solidFill>
                  <a:schemeClr val="bg1"/>
                </a:solidFill>
              </a:rPr>
              <a:t>5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304776"/>
            <a:ext cx="10756900" cy="4675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altLang="en-US" sz="3200" dirty="0">
                <a:latin typeface="Calibri" panose="020F0502020204030204" pitchFamily="34" charset="0"/>
              </a:rPr>
              <a:t>8.0: Most Complex or Difficult Duties</a:t>
            </a:r>
          </a:p>
          <a:p>
            <a:pPr algn="l">
              <a:defRPr/>
            </a:pPr>
            <a:r>
              <a:rPr lang="en-US" altLang="en-US" sz="3200" dirty="0">
                <a:latin typeface="Calibri" panose="020F0502020204030204" pitchFamily="34" charset="0"/>
              </a:rPr>
              <a:t>9.0 Changes in Responsibilities</a:t>
            </a:r>
          </a:p>
          <a:p>
            <a:pPr algn="l">
              <a:defRPr/>
            </a:pPr>
            <a:r>
              <a:rPr lang="en-US" altLang="en-US" sz="3200" dirty="0">
                <a:latin typeface="Calibri" panose="020F0502020204030204" pitchFamily="34" charset="0"/>
              </a:rPr>
              <a:t>10.0: Sensory Demands</a:t>
            </a:r>
          </a:p>
          <a:p>
            <a:pPr algn="l">
              <a:defRPr/>
            </a:pPr>
            <a:r>
              <a:rPr lang="en-US" altLang="en-US" sz="3200" dirty="0">
                <a:latin typeface="Calibri" panose="020F0502020204030204" pitchFamily="34" charset="0"/>
              </a:rPr>
              <a:t>11.0: Physical Demands</a:t>
            </a:r>
          </a:p>
          <a:p>
            <a:pPr algn="l">
              <a:defRPr/>
            </a:pPr>
            <a:r>
              <a:rPr lang="en-US" altLang="en-US" sz="3200" dirty="0">
                <a:latin typeface="Calibri" panose="020F0502020204030204" pitchFamily="34" charset="0"/>
              </a:rPr>
              <a:t>12.0: Environmental Conditions</a:t>
            </a:r>
          </a:p>
          <a:p>
            <a:pPr algn="l">
              <a:defRPr/>
            </a:pPr>
            <a:r>
              <a:rPr lang="en-US" altLang="en-US" sz="3200" dirty="0">
                <a:latin typeface="Calibri" panose="020F0502020204030204" pitchFamily="34" charset="0"/>
              </a:rPr>
              <a:t>13.0: Education, Experience, Special Licenses/Certifications</a:t>
            </a:r>
          </a:p>
          <a:p>
            <a:pPr algn="l">
              <a:defRPr/>
            </a:pPr>
            <a:r>
              <a:rPr lang="en-US" altLang="en-US" sz="3200" dirty="0">
                <a:latin typeface="Calibri" panose="020F0502020204030204" pitchFamily="34" charset="0"/>
              </a:rPr>
              <a:t>14.0: Knowledge and Abilities</a:t>
            </a:r>
          </a:p>
          <a:p>
            <a:pPr algn="l">
              <a:defRPr/>
            </a:pPr>
            <a:endParaRPr lang="en-US" altLang="en-US" sz="3200" dirty="0">
              <a:latin typeface="Calibri" panose="020F050202020403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§"/>
              <a:defRPr/>
            </a:pP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312812" y="1"/>
            <a:ext cx="2879188" cy="251669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962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890589" y="6386731"/>
            <a:ext cx="11301410" cy="484331"/>
          </a:xfrm>
          <a:prstGeom prst="rect">
            <a:avLst/>
          </a:prstGeom>
          <a:solidFill>
            <a:srgbClr val="F7964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03200" y="80584"/>
            <a:ext cx="9141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altLang="en-US" sz="4800" kern="0" dirty="0">
                <a:latin typeface="Century Gothic" panose="020B0502020202020204" pitchFamily="34" charset="0"/>
              </a:rPr>
              <a:t>PDQ Completion: Last Page</a:t>
            </a:r>
          </a:p>
        </p:txBody>
      </p:sp>
      <p:pic>
        <p:nvPicPr>
          <p:cNvPr id="18" name="Picture 2" descr="C:\Users\EKing\Desktop\KA-logo-icon (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93537"/>
            <a:ext cx="890588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148688" y="6446333"/>
            <a:ext cx="2743200" cy="365125"/>
          </a:xfrm>
        </p:spPr>
        <p:txBody>
          <a:bodyPr/>
          <a:lstStyle/>
          <a:p>
            <a:fld id="{0B3DB665-CAF9-4034-BFCF-09D368A579E3}" type="slidenum">
              <a:rPr lang="en-US" sz="1800" smtClean="0">
                <a:solidFill>
                  <a:schemeClr val="bg1"/>
                </a:solidFill>
              </a:rPr>
              <a:t>6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890588" y="1533832"/>
            <a:ext cx="8031739" cy="3482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altLang="en-US" sz="4000" b="1" dirty="0">
                <a:latin typeface="Calibri" panose="020F0502020204030204" pitchFamily="34" charset="0"/>
              </a:rPr>
              <a:t>Supervisor Review</a:t>
            </a:r>
          </a:p>
          <a:p>
            <a:pPr marL="457200" indent="-457200" algn="l">
              <a:buFont typeface="Wingdings" panose="05000000000000000000" pitchFamily="2" charset="2"/>
              <a:buChar char="§"/>
              <a:defRPr/>
            </a:pPr>
            <a:r>
              <a:rPr lang="en-US" altLang="en-US" sz="3200" dirty="0">
                <a:latin typeface="Calibri" panose="020F0502020204030204" pitchFamily="34" charset="0"/>
              </a:rPr>
              <a:t>Not a Performance Evaluation</a:t>
            </a:r>
          </a:p>
          <a:p>
            <a:pPr marL="457200" indent="-457200" algn="l">
              <a:buFont typeface="Wingdings" panose="05000000000000000000" pitchFamily="2" charset="2"/>
              <a:buChar char="§"/>
              <a:defRPr/>
            </a:pPr>
            <a:r>
              <a:rPr lang="en-US" altLang="en-US" sz="3200" dirty="0">
                <a:latin typeface="Calibri" panose="020F0502020204030204" pitchFamily="34" charset="0"/>
              </a:rPr>
              <a:t>No Content Changes, Comments Only</a:t>
            </a: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312812" y="1"/>
            <a:ext cx="2879188" cy="251669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733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A8728E7C58CC4AA6309AB45E3F0781" ma:contentTypeVersion="4" ma:contentTypeDescription="Create a new document." ma:contentTypeScope="" ma:versionID="6542306f887faf429f99e910839bd7f5">
  <xsd:schema xmlns:xsd="http://www.w3.org/2001/XMLSchema" xmlns:xs="http://www.w3.org/2001/XMLSchema" xmlns:p="http://schemas.microsoft.com/office/2006/metadata/properties" xmlns:ns2="5d77c153-d331-4a35-a48f-aa5891f4e368" targetNamespace="http://schemas.microsoft.com/office/2006/metadata/properties" ma:root="true" ma:fieldsID="f8f4499bcbbe65934881bfdcdf419223" ns2:_="">
    <xsd:import namespace="5d77c153-d331-4a35-a48f-aa5891f4e36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77c153-d331-4a35-a48f-aa5891f4e36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BF50823-41C6-475B-B2A5-C763BD81C0AA}">
  <ds:schemaRefs>
    <ds:schemaRef ds:uri="http://purl.org/dc/elements/1.1/"/>
    <ds:schemaRef ds:uri="http://purl.org/dc/terms/"/>
    <ds:schemaRef ds:uri="http://schemas.microsoft.com/office/2006/documentManagement/types"/>
    <ds:schemaRef ds:uri="5d77c153-d331-4a35-a48f-aa5891f4e368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1EAAAB9-F0E1-428E-915A-69184C63E8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77c153-d331-4a35-a48f-aa5891f4e3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D2036E1-D1B0-4B8D-99A6-E359D5F9C04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4518</TotalTime>
  <Words>566</Words>
  <Application>Microsoft Office PowerPoint</Application>
  <PresentationFormat>Widescreen</PresentationFormat>
  <Paragraphs>107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Lee</dc:creator>
  <cp:lastModifiedBy>Myisha W</cp:lastModifiedBy>
  <cp:revision>79</cp:revision>
  <cp:lastPrinted>2017-01-16T18:49:18Z</cp:lastPrinted>
  <dcterms:created xsi:type="dcterms:W3CDTF">2016-06-21T22:01:07Z</dcterms:created>
  <dcterms:modified xsi:type="dcterms:W3CDTF">2017-01-24T19:24:13Z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0x010100D4A8728E7C58CC4AA6309AB45E3F0781</vt:lpwstr>
  </property>
</Properties>
</file>