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04" r:id="rId3"/>
    <p:sldId id="337" r:id="rId4"/>
    <p:sldId id="338" r:id="rId5"/>
    <p:sldId id="343" r:id="rId6"/>
    <p:sldId id="303" r:id="rId7"/>
    <p:sldId id="300" r:id="rId8"/>
    <p:sldId id="339" r:id="rId9"/>
    <p:sldId id="308" r:id="rId10"/>
    <p:sldId id="340" r:id="rId11"/>
    <p:sldId id="321" r:id="rId12"/>
    <p:sldId id="318" r:id="rId13"/>
    <p:sldId id="341" r:id="rId14"/>
    <p:sldId id="316" r:id="rId15"/>
    <p:sldId id="342" r:id="rId16"/>
    <p:sldId id="335" r:id="rId17"/>
    <p:sldId id="333" r:id="rId18"/>
    <p:sldId id="334" r:id="rId19"/>
    <p:sldId id="317" r:id="rId20"/>
    <p:sldId id="312" r:id="rId21"/>
    <p:sldId id="326" r:id="rId22"/>
    <p:sldId id="327" r:id="rId23"/>
    <p:sldId id="329" r:id="rId2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FFF7"/>
    <a:srgbClr val="F0F0F0"/>
    <a:srgbClr val="FFFFEB"/>
    <a:srgbClr val="FFFFCC"/>
    <a:srgbClr val="385400"/>
    <a:srgbClr val="B5B58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20F579-BFA1-42F5-0027-B9BAB5F7EC7E}" v="18" dt="2022-09-29T04:56:30.948"/>
    <p1510:client id="{3017CB27-B8D0-420B-BF10-56F11D61822D}" v="27" dt="2022-09-15T22:54:25.297"/>
    <p1510:client id="{3C9839B0-CA5D-CC8E-E980-4CCBC0B87652}" v="17" dt="2022-09-15T22:58:11.086"/>
    <p1510:client id="{DF3F4157-62EF-9EEC-5CC5-8A0FC75EBD63}" v="2" dt="2022-09-29T19:53:34.9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7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A4D81E-3F4F-4108-92A3-0B877CCE10F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EEC6D6-AC79-44A4-9FB4-6ADB03B2D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218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1" y="4415790"/>
            <a:ext cx="514096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457A0D-FEF1-45D4-BB6E-70BC98C2B6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85358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6137A24E-E0EE-4687-AA5B-8B276ECB91F3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60B69AE6-4ACA-48C0-A8FB-599AF58A7B66}" type="slidenum">
              <a:rPr lang="en-US" altLang="en-US" sz="1200"/>
              <a:pPr eaLnBrk="1" hangingPunct="1"/>
              <a:t>10</a:t>
            </a:fld>
            <a:endParaRPr lang="en-US" altLang="en-US" sz="1200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0C10CD55-D2FF-49E8-AB10-DB1E1704952E}" type="slidenum">
              <a:rPr lang="en-US" altLang="en-US" sz="1200"/>
              <a:pPr eaLnBrk="1" hangingPunct="1"/>
              <a:t>11</a:t>
            </a:fld>
            <a:endParaRPr lang="en-US" altLang="en-US" sz="1200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3D0291A-6110-498E-84EB-C0E0F3223CFC}" type="slidenum">
              <a:rPr lang="en-US" altLang="en-US" sz="1200"/>
              <a:pPr eaLnBrk="1" hangingPunct="1"/>
              <a:t>12</a:t>
            </a:fld>
            <a:endParaRPr lang="en-US" altLang="en-US" sz="1200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2F3FD255-A123-4A0E-A9C1-6778948960D8}" type="slidenum">
              <a:rPr lang="en-US" altLang="en-US" sz="1200"/>
              <a:pPr eaLnBrk="1" hangingPunct="1"/>
              <a:t>13</a:t>
            </a:fld>
            <a:endParaRPr lang="en-US" altLang="en-US" sz="1200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17EAEA7C-DF73-4F46-BD67-CE2EF9E0859F}" type="slidenum">
              <a:rPr lang="en-US" altLang="en-US" sz="1200"/>
              <a:pPr eaLnBrk="1" hangingPunct="1"/>
              <a:t>14</a:t>
            </a:fld>
            <a:endParaRPr lang="en-US" altLang="en-US" sz="1200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274D70B-C1EC-44E8-962B-4E1097D2EB2D}" type="slidenum">
              <a:rPr lang="en-US" altLang="en-US" sz="1200"/>
              <a:pPr eaLnBrk="1" hangingPunct="1"/>
              <a:t>15</a:t>
            </a:fld>
            <a:endParaRPr lang="en-US" altLang="en-US" sz="1200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AFBAED9-68C0-4CDB-8A9A-DE614989DA7D}" type="slidenum">
              <a:rPr lang="en-US" altLang="en-US" sz="1200"/>
              <a:pPr eaLnBrk="1" hangingPunct="1"/>
              <a:t>16</a:t>
            </a:fld>
            <a:endParaRPr lang="en-US" altLang="en-US" sz="1200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CF23CFCC-AFCB-468C-81F2-2CC954B9A50E}" type="slidenum">
              <a:rPr lang="en-US" altLang="en-US" sz="1200"/>
              <a:pPr eaLnBrk="1" hangingPunct="1"/>
              <a:t>17</a:t>
            </a:fld>
            <a:endParaRPr lang="en-US" altLang="en-US" sz="1200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3427FF0-3A13-46D6-A670-1AFDE366DA0F}" type="slidenum">
              <a:rPr lang="en-US" altLang="en-US" sz="1200"/>
              <a:pPr eaLnBrk="1" hangingPunct="1"/>
              <a:t>18</a:t>
            </a:fld>
            <a:endParaRPr lang="en-US" altLang="en-US" sz="1200"/>
          </a:p>
        </p:txBody>
      </p:sp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FEC0D5B2-0661-49BB-ABC9-0078BF562984}" type="slidenum">
              <a:rPr lang="en-US" altLang="en-US" sz="1200"/>
              <a:pPr eaLnBrk="1" hangingPunct="1"/>
              <a:t>19</a:t>
            </a:fld>
            <a:endParaRPr lang="en-US" altLang="en-US" sz="1200"/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9EB97901-2F4B-4DBC-8CF5-A1836D5224CA}" type="slidenum">
              <a:rPr lang="en-US" altLang="en-US" sz="1200"/>
              <a:pPr eaLnBrk="1" hangingPunct="1"/>
              <a:t>2</a:t>
            </a:fld>
            <a:endParaRPr lang="en-US" altLang="en-US" sz="1200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6BCB1B18-390F-4756-BD34-16B51D67AC0C}" type="slidenum">
              <a:rPr lang="en-US" altLang="en-US" sz="1200"/>
              <a:pPr eaLnBrk="1" hangingPunct="1"/>
              <a:t>20</a:t>
            </a:fld>
            <a:endParaRPr lang="en-US" altLang="en-US" sz="1200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5EC4E415-C6C3-47BB-B3EF-A4E1D1249ABB}" type="slidenum">
              <a:rPr lang="en-US" altLang="en-US" sz="1200"/>
              <a:pPr eaLnBrk="1" hangingPunct="1"/>
              <a:t>21</a:t>
            </a:fld>
            <a:endParaRPr lang="en-US" altLang="en-US" sz="1200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079786ED-57FA-4CBF-93F7-3337620530AD}" type="slidenum">
              <a:rPr lang="en-US" altLang="en-US" sz="1200"/>
              <a:pPr eaLnBrk="1" hangingPunct="1"/>
              <a:t>22</a:t>
            </a:fld>
            <a:endParaRPr lang="en-US" altLang="en-US" sz="1200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2C50A7DB-F035-4058-96C0-736DB726D8BF}" type="slidenum">
              <a:rPr lang="en-US" altLang="en-US" sz="1200"/>
              <a:pPr eaLnBrk="1" hangingPunct="1"/>
              <a:t>23</a:t>
            </a:fld>
            <a:endParaRPr lang="en-US" altLang="en-US" sz="1200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63AF369-F5F6-433B-AE76-E534256749E2}" type="slidenum">
              <a:rPr lang="en-US" altLang="en-US" sz="1200"/>
              <a:pPr eaLnBrk="1" hangingPunct="1"/>
              <a:t>3</a:t>
            </a:fld>
            <a:endParaRPr lang="en-US" altLang="en-US" sz="1200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CEC8C1E-23ED-49E5-93FB-5EDA6159710C}" type="slidenum">
              <a:rPr lang="en-US" altLang="en-US" sz="1200"/>
              <a:pPr eaLnBrk="1" hangingPunct="1"/>
              <a:t>4</a:t>
            </a:fld>
            <a:endParaRPr lang="en-US" altLang="en-US" sz="1200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CEC8C1E-23ED-49E5-93FB-5EDA6159710C}" type="slidenum">
              <a:rPr lang="en-US" altLang="en-US" sz="1200"/>
              <a:pPr eaLnBrk="1" hangingPunct="1"/>
              <a:t>5</a:t>
            </a:fld>
            <a:endParaRPr lang="en-US" altLang="en-US" sz="1200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5326F82-5EB5-488F-9A2D-0210A1A457D0}" type="slidenum">
              <a:rPr lang="en-US" altLang="en-US" sz="1200"/>
              <a:pPr eaLnBrk="1" hangingPunct="1"/>
              <a:t>6</a:t>
            </a:fld>
            <a:endParaRPr lang="en-US" altLang="en-US" sz="1200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98AF587-64B3-4900-A3AD-6EF948E06BBF}" type="slidenum">
              <a:rPr lang="en-US" altLang="en-US" sz="1200"/>
              <a:pPr eaLnBrk="1" hangingPunct="1"/>
              <a:t>7</a:t>
            </a:fld>
            <a:endParaRPr lang="en-US" altLang="en-US" sz="1200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60803F9-9430-43D8-8649-54F078FB9309}" type="slidenum">
              <a:rPr lang="en-US" altLang="en-US" sz="1200"/>
              <a:pPr eaLnBrk="1" hangingPunct="1"/>
              <a:t>8</a:t>
            </a:fld>
            <a:endParaRPr lang="en-US" altLang="en-US" sz="1200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CA9EDA0C-66F6-42BF-A73A-26B0E973F08D}" type="slidenum">
              <a:rPr lang="en-US" altLang="en-US" sz="1200"/>
              <a:pPr eaLnBrk="1" hangingPunct="1"/>
              <a:t>9</a:t>
            </a:fld>
            <a:endParaRPr lang="en-US" altLang="en-US" sz="1200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E8C36A-91CF-4AEE-AE56-4BA6294E20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228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9BE1A5-F168-453A-86D9-86CFF1BE8B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7186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3B03E9-7FCA-4544-8ACD-3A45BB6E11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8175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C9CBE0-8576-48F2-9E34-3DC0BB2024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7562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ADAF60-7138-41CC-95F8-23277169E9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5563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B8610E-EF01-4CFA-8A0B-AE9622A439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3945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428ED2-9AC9-4BE0-A092-9A70AE715D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6808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D5AC67-C409-424E-8EB3-1A2640E50C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6141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AB582D-57CB-4F8B-A1E7-024F4BBDBE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8263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5CB281-0D77-4A59-B63A-58DBAC6B17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2291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701D70-4C96-4FE2-9BEC-BC3BCC921E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117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A6BB49-BED9-4C6F-9A8E-5269B3909F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0239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DC554CA-F01E-4D95-81A4-85D3001456F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afhda.org/agreement_articles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3095625" y="3571875"/>
            <a:ext cx="589915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/>
          <a:p>
            <a:pPr algn="ctr">
              <a:defRPr/>
            </a:pPr>
            <a:r>
              <a:rPr lang="en-US" sz="4000" dirty="0">
                <a:latin typeface="Arial" charset="0"/>
                <a:ea typeface="ＭＳ Ｐゴシック" charset="0"/>
              </a:rPr>
              <a:t>The PDL Process</a:t>
            </a:r>
          </a:p>
          <a:p>
            <a:pPr algn="ctr">
              <a:defRPr/>
            </a:pPr>
            <a:endParaRPr lang="en-US" sz="1200" b="1" dirty="0">
              <a:latin typeface="Arial" charset="0"/>
              <a:ea typeface="ＭＳ Ｐゴシック" charset="0"/>
            </a:endParaRPr>
          </a:p>
          <a:p>
            <a:pPr algn="ctr">
              <a:defRPr/>
            </a:pPr>
            <a:r>
              <a:rPr lang="en-US" b="1" dirty="0">
                <a:latin typeface="Arial" charset="0"/>
                <a:ea typeface="ＭＳ Ｐゴシック" charset="0"/>
              </a:rPr>
              <a:t> </a:t>
            </a:r>
            <a:r>
              <a:rPr lang="en-US" sz="2800" dirty="0">
                <a:latin typeface="Arial" charset="0"/>
                <a:ea typeface="ＭＳ Ｐゴシック" charset="0"/>
              </a:rPr>
              <a:t>Faculty Workshop</a:t>
            </a:r>
          </a:p>
          <a:p>
            <a:pPr algn="ctr">
              <a:defRPr/>
            </a:pPr>
            <a:r>
              <a:rPr lang="en-US" sz="2800" dirty="0">
                <a:latin typeface="Arial"/>
                <a:ea typeface="ＭＳ Ｐゴシック"/>
                <a:cs typeface="Arial"/>
              </a:rPr>
              <a:t>Fall 2020</a:t>
            </a:r>
            <a:endParaRPr lang="en-US" sz="2800" dirty="0">
              <a:latin typeface="Arial" charset="0"/>
              <a:ea typeface="ＭＳ Ｐゴシック" charset="0"/>
              <a:cs typeface="Arial"/>
            </a:endParaRPr>
          </a:p>
          <a:p>
            <a:pPr algn="ctr"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(Via Zoom)</a:t>
            </a:r>
          </a:p>
          <a:p>
            <a:pPr algn="ctr">
              <a:defRPr/>
            </a:pPr>
            <a:endParaRPr lang="en-US" sz="1200" dirty="0">
              <a:latin typeface="Arial" charset="0"/>
              <a:ea typeface="ＭＳ Ｐゴシック" charset="0"/>
            </a:endParaRP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aphicFrame>
        <p:nvGraphicFramePr>
          <p:cNvPr id="15363" name="Object 22"/>
          <p:cNvGraphicFramePr>
            <a:graphicFrameLocks noChangeAspect="1"/>
          </p:cNvGraphicFramePr>
          <p:nvPr/>
        </p:nvGraphicFramePr>
        <p:xfrm>
          <a:off x="4038600" y="642938"/>
          <a:ext cx="3962400" cy="225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3" imgW="5473016" imgH="3111111" progId="Photoshop.Image.9">
                  <p:embed/>
                </p:oleObj>
              </mc:Choice>
              <mc:Fallback>
                <p:oleObj name="Image" r:id="rId3" imgW="5473016" imgH="3111111" progId="Photoshop.Image.9">
                  <p:embed/>
                  <p:pic>
                    <p:nvPicPr>
                      <p:cNvPr id="1536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642938"/>
                        <a:ext cx="3962400" cy="2252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228600" y="228600"/>
            <a:ext cx="2514600" cy="2057400"/>
          </a:xfrm>
          <a:prstGeom prst="rect">
            <a:avLst/>
          </a:prstGeom>
          <a:solidFill>
            <a:srgbClr val="CC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 </a:t>
            </a:r>
            <a:r>
              <a:rPr lang="en-US" i="1" dirty="0">
                <a:latin typeface="Arial" charset="0"/>
                <a:ea typeface="ＭＳ Ｐゴシック" charset="0"/>
              </a:rPr>
              <a:t>Appendix P1:</a:t>
            </a:r>
          </a:p>
          <a:p>
            <a:pPr algn="ctr"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the application</a:t>
            </a:r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228600" y="2438400"/>
            <a:ext cx="2514600" cy="2057400"/>
          </a:xfrm>
          <a:prstGeom prst="rect">
            <a:avLst/>
          </a:prstGeom>
          <a:solidFill>
            <a:srgbClr val="CC3300">
              <a:alpha val="7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i="1" dirty="0">
                <a:latin typeface="Arial" charset="0"/>
                <a:ea typeface="ＭＳ Ｐゴシック" charset="0"/>
              </a:rPr>
              <a:t>Appendix P2</a:t>
            </a:r>
            <a:endParaRPr lang="en-US" dirty="0">
              <a:latin typeface="Arial" charset="0"/>
              <a:ea typeface="ＭＳ Ｐゴシック" charset="0"/>
            </a:endParaRPr>
          </a:p>
          <a:p>
            <a:pPr algn="ctr"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the change request</a:t>
            </a:r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228600" y="4648200"/>
            <a:ext cx="2514600" cy="20574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i="1" dirty="0">
                <a:latin typeface="Arial" charset="0"/>
                <a:ea typeface="ＭＳ Ｐゴシック" charset="0"/>
              </a:rPr>
              <a:t>Appendix P3</a:t>
            </a:r>
          </a:p>
          <a:p>
            <a:pPr algn="ctr"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the report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title"/>
          </p:nvPr>
        </p:nvSpPr>
        <p:spPr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chemeClr val="bg1"/>
                </a:solidFill>
                <a:cs typeface="+mj-cs"/>
              </a:rPr>
              <a:t>Samples</a:t>
            </a:r>
            <a:endParaRPr lang="en-US" b="1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3886200"/>
          </a:xfrm>
        </p:spPr>
        <p:txBody>
          <a:bodyPr/>
          <a:lstStyle/>
          <a:p>
            <a:pPr marL="1588" indent="-1588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>
                <a:cs typeface="+mn-cs"/>
              </a:rPr>
              <a:t> </a:t>
            </a:r>
            <a:endParaRPr lang="en-US" sz="1400" dirty="0">
              <a:solidFill>
                <a:srgbClr val="CC3300"/>
              </a:solidFill>
              <a:cs typeface="+mn-cs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816326"/>
              </p:ext>
            </p:extLst>
          </p:nvPr>
        </p:nvGraphicFramePr>
        <p:xfrm>
          <a:off x="838200" y="2362200"/>
          <a:ext cx="7620000" cy="3870960"/>
        </p:xfrm>
        <a:graphic>
          <a:graphicData uri="http://schemas.openxmlformats.org/drawingml/2006/table">
            <a:tbl>
              <a:tblPr/>
              <a:tblGrid>
                <a:gridCol w="388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32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Expand knowledge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: 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develop expertise, learn new technology 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enroll in course(s)               • earn certificate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attend workshop(s)             • do research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conduct interviews/survey   • do internship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compile “best practices” / successful models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763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Develop new material </a:t>
                      </a: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(beyond primary duties) 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create art / music / website / app / tool / widget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write book / manual / workbook / resource guide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compile resources / bibliography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Develop new course / program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write new course outline(s)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create/propose new program, certificate 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763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Research to determine…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conduct research on…</a:t>
                      </a:r>
                    </a:p>
                    <a:p>
                      <a:pPr marL="109538" marR="0" lvl="0" indent="-109538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conduct a research review and summarize findings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write report / journal article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create new material / curriculum / resources 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9763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Prepare to work in new area 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enroll in course(s)                 • earn certificate in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attend workshop(s)               • do research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compile “best practices” / successful models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Create supplemental material 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(beyond primary duties) 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create book / manual / workbook / resource guide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update resources / bibliography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1767" name="TextBox 2"/>
          <p:cNvSpPr txBox="1">
            <a:spLocks noChangeArrowheads="1"/>
          </p:cNvSpPr>
          <p:nvPr/>
        </p:nvSpPr>
        <p:spPr bwMode="auto">
          <a:xfrm>
            <a:off x="1905000" y="1735138"/>
            <a:ext cx="5867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/>
              <a:t>      Objective 		           Possible Activities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53400" cy="1096962"/>
          </a:xfrm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chemeClr val="bg1"/>
                </a:solidFill>
                <a:cs typeface="+mj-cs"/>
              </a:rPr>
              <a:t> </a:t>
            </a:r>
            <a:r>
              <a:rPr lang="en-US" sz="3600">
                <a:solidFill>
                  <a:schemeClr val="bg1"/>
                </a:solidFill>
                <a:cs typeface="+mj-cs"/>
              </a:rPr>
              <a:t>Tips on Describing Activities</a:t>
            </a:r>
            <a:endParaRPr lang="en-US" b="1">
              <a:solidFill>
                <a:schemeClr val="bg1"/>
              </a:solidFill>
              <a:cs typeface="+mj-cs"/>
            </a:endParaRPr>
          </a:p>
        </p:txBody>
      </p:sp>
      <p:sp>
        <p:nvSpPr>
          <p:cNvPr id="1392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AVOID the following…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/>
              <a:t> </a:t>
            </a:r>
            <a:r>
              <a:rPr lang="ja-JP" altLang="en-US" sz="1800" dirty="0"/>
              <a:t>“</a:t>
            </a:r>
            <a:r>
              <a:rPr lang="en-US" altLang="ja-JP" sz="1800" dirty="0"/>
              <a:t>indeterminate</a:t>
            </a:r>
            <a:r>
              <a:rPr lang="ja-JP" altLang="en-US" sz="1800" dirty="0"/>
              <a:t>”</a:t>
            </a:r>
            <a:r>
              <a:rPr lang="en-US" altLang="ja-JP" sz="1800" dirty="0"/>
              <a:t> verbs, vague numbers:</a:t>
            </a:r>
            <a:r>
              <a:rPr lang="en-US" altLang="ja-JP" sz="1600" dirty="0"/>
              <a:t>     </a:t>
            </a:r>
          </a:p>
          <a:p>
            <a:pPr eaLnBrk="1" hangingPunct="1">
              <a:lnSpc>
                <a:spcPct val="80000"/>
              </a:lnSpc>
            </a:pPr>
            <a:endParaRPr lang="en-US" altLang="en-US" sz="7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"/>
            </a:pPr>
            <a:r>
              <a:rPr lang="en-US" altLang="en-US" sz="1400" dirty="0"/>
              <a:t>I’</a:t>
            </a:r>
            <a:r>
              <a:rPr lang="en-US" altLang="ja-JP" sz="1400" dirty="0"/>
              <a:t>d </a:t>
            </a:r>
            <a:r>
              <a:rPr lang="en-US" altLang="ja-JP" sz="1400" b="1" dirty="0">
                <a:solidFill>
                  <a:srgbClr val="CC3300"/>
                </a:solidFill>
              </a:rPr>
              <a:t>like to</a:t>
            </a:r>
            <a:r>
              <a:rPr lang="en-US" altLang="ja-JP" sz="1400" dirty="0"/>
              <a:t> </a:t>
            </a:r>
            <a:r>
              <a:rPr lang="en-US" altLang="ja-JP" sz="1400" b="1" dirty="0">
                <a:solidFill>
                  <a:srgbClr val="CC3300"/>
                </a:solidFill>
              </a:rPr>
              <a:t>take </a:t>
            </a:r>
            <a:r>
              <a:rPr lang="en-US" altLang="ja-JP" sz="1400" dirty="0"/>
              <a:t>classes in Culinary Arts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"/>
            </a:pPr>
            <a:r>
              <a:rPr lang="en-US" altLang="en-US" sz="1400" dirty="0"/>
              <a:t>I </a:t>
            </a:r>
            <a:r>
              <a:rPr lang="en-US" altLang="en-US" sz="1400" b="1" dirty="0">
                <a:solidFill>
                  <a:srgbClr val="CC3300"/>
                </a:solidFill>
              </a:rPr>
              <a:t>hope to</a:t>
            </a:r>
            <a:r>
              <a:rPr lang="en-US" altLang="en-US" sz="1400" dirty="0"/>
              <a:t> visit </a:t>
            </a:r>
            <a:r>
              <a:rPr lang="en-US" altLang="en-US" sz="1400" b="1" dirty="0">
                <a:solidFill>
                  <a:srgbClr val="CC3300"/>
                </a:solidFill>
              </a:rPr>
              <a:t>a few</a:t>
            </a:r>
            <a:r>
              <a:rPr lang="en-US" altLang="en-US" sz="1400" dirty="0"/>
              <a:t> colleges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"/>
            </a:pPr>
            <a:r>
              <a:rPr lang="en-US" altLang="en-US" sz="1400" dirty="0"/>
              <a:t>I </a:t>
            </a:r>
            <a:r>
              <a:rPr lang="en-US" altLang="en-US" sz="1400" b="1" dirty="0">
                <a:solidFill>
                  <a:srgbClr val="CC3300"/>
                </a:solidFill>
              </a:rPr>
              <a:t>plan to begin to develop</a:t>
            </a:r>
            <a:r>
              <a:rPr lang="en-US" altLang="en-US" sz="1400" dirty="0"/>
              <a:t> a course in Culinary Arts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"/>
            </a:pPr>
            <a:r>
              <a:rPr lang="en-US" altLang="en-US" sz="1400" dirty="0"/>
              <a:t>I will </a:t>
            </a:r>
            <a:r>
              <a:rPr lang="en-US" altLang="en-US" sz="1400" b="1" dirty="0">
                <a:solidFill>
                  <a:srgbClr val="CC3300"/>
                </a:solidFill>
              </a:rPr>
              <a:t>look at</a:t>
            </a:r>
            <a:r>
              <a:rPr lang="en-US" altLang="en-US" sz="1400" dirty="0"/>
              <a:t> conferences offered by UCSC Extension, UC Berkeley Extension</a:t>
            </a:r>
          </a:p>
          <a:p>
            <a:pPr lvl="1" eaLnBrk="1" hangingPunct="1">
              <a:buFont typeface="Wingdings" pitchFamily="2" charset="2"/>
              <a:buChar char=""/>
            </a:pPr>
            <a:r>
              <a:rPr lang="en-US" altLang="en-US" sz="1400" dirty="0"/>
              <a:t>I will </a:t>
            </a:r>
            <a:r>
              <a:rPr lang="en-US" altLang="en-US" sz="1400" b="1" dirty="0">
                <a:solidFill>
                  <a:srgbClr val="CC3300"/>
                </a:solidFill>
              </a:rPr>
              <a:t>review several courses</a:t>
            </a:r>
            <a:r>
              <a:rPr lang="en-US" altLang="en-US" sz="1400" dirty="0"/>
              <a:t> at UC Santa Cruz, UCLA, and CAL Tech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"/>
            </a:pPr>
            <a:endParaRPr lang="en-US" altLang="en-US" sz="8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800" dirty="0"/>
              <a:t>vague date: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"/>
            </a:pPr>
            <a:r>
              <a:rPr lang="en-US" altLang="en-US" sz="1400" dirty="0"/>
              <a:t>I will take two classes </a:t>
            </a:r>
            <a:r>
              <a:rPr lang="en-US" altLang="en-US" sz="1400" b="1" dirty="0">
                <a:solidFill>
                  <a:srgbClr val="CC3300"/>
                </a:solidFill>
              </a:rPr>
              <a:t>during my leave</a:t>
            </a:r>
            <a:r>
              <a:rPr lang="en-US" altLang="en-US" sz="1400" dirty="0"/>
              <a:t>.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"/>
            </a:pPr>
            <a:endParaRPr lang="en-US" altLang="en-US" sz="8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800" dirty="0"/>
              <a:t>range of items: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"/>
            </a:pPr>
            <a:r>
              <a:rPr lang="en-US" altLang="en-US" sz="1400" dirty="0"/>
              <a:t>I will visit </a:t>
            </a:r>
            <a:r>
              <a:rPr lang="en-US" altLang="en-US" sz="1400" b="1" dirty="0">
                <a:solidFill>
                  <a:srgbClr val="CC3300"/>
                </a:solidFill>
              </a:rPr>
              <a:t>5-10 colleges</a:t>
            </a:r>
            <a:r>
              <a:rPr lang="en-US" altLang="en-US" sz="1400" dirty="0"/>
              <a:t>.  I will read and annotate </a:t>
            </a:r>
            <a:r>
              <a:rPr lang="en-US" altLang="en-US" sz="1400" b="1" dirty="0">
                <a:solidFill>
                  <a:srgbClr val="CC3300"/>
                </a:solidFill>
              </a:rPr>
              <a:t>10- 20 texts</a:t>
            </a:r>
            <a:r>
              <a:rPr lang="en-US" altLang="en-US" sz="1400" dirty="0"/>
              <a:t>.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"/>
            </a:pPr>
            <a:endParaRPr lang="en-US" altLang="en-US" sz="8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800" dirty="0"/>
              <a:t>single option:</a:t>
            </a:r>
            <a:endParaRPr lang="en-US" altLang="en-US" sz="16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"/>
            </a:pPr>
            <a:r>
              <a:rPr lang="en-US" altLang="en-US" sz="1400" dirty="0"/>
              <a:t>I will enroll in </a:t>
            </a:r>
            <a:r>
              <a:rPr lang="en-US" altLang="en-US" sz="1400" b="1" dirty="0">
                <a:solidFill>
                  <a:srgbClr val="CC3300"/>
                </a:solidFill>
              </a:rPr>
              <a:t>UCDavis’</a:t>
            </a:r>
            <a:r>
              <a:rPr lang="en-US" altLang="ja-JP" sz="1400" b="1" dirty="0">
                <a:solidFill>
                  <a:srgbClr val="CC3300"/>
                </a:solidFill>
              </a:rPr>
              <a:t>s PhD program in Philosophy</a:t>
            </a:r>
            <a:r>
              <a:rPr lang="en-US" altLang="ja-JP" sz="1400" dirty="0"/>
              <a:t>.  </a:t>
            </a:r>
            <a:r>
              <a:rPr lang="en-US" altLang="ja-JP" sz="1400" b="1" i="1" dirty="0"/>
              <a:t>what if not accepted?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"/>
            </a:pPr>
            <a:r>
              <a:rPr lang="en-US" altLang="en-US" sz="1400" dirty="0"/>
              <a:t>I will take </a:t>
            </a:r>
            <a:r>
              <a:rPr lang="en-US" altLang="en-US" sz="1400" b="1" dirty="0">
                <a:solidFill>
                  <a:srgbClr val="CC3300"/>
                </a:solidFill>
              </a:rPr>
              <a:t>UCSC</a:t>
            </a:r>
            <a:r>
              <a:rPr lang="en-US" altLang="en-US" sz="1400" dirty="0"/>
              <a:t> </a:t>
            </a:r>
            <a:r>
              <a:rPr lang="en-US" altLang="en-US" sz="1400" b="1" dirty="0">
                <a:solidFill>
                  <a:srgbClr val="CC3300"/>
                </a:solidFill>
              </a:rPr>
              <a:t>Philosophy 25 in Spring 2016</a:t>
            </a:r>
            <a:r>
              <a:rPr lang="en-US" altLang="en-US" sz="1400" dirty="0"/>
              <a:t>.   </a:t>
            </a:r>
            <a:r>
              <a:rPr lang="en-US" altLang="en-US" sz="1400" b="1" i="1" dirty="0"/>
              <a:t>what if class cancels or isn’t offered?</a:t>
            </a:r>
            <a:r>
              <a:rPr lang="en-US" altLang="en-US" sz="1400" dirty="0"/>
              <a:t>	</a:t>
            </a:r>
            <a:endParaRPr lang="en-US" alt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9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9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9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9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9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92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92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926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926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3926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3926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3926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chemeClr val="bg1"/>
                </a:solidFill>
                <a:cs typeface="+mj-cs"/>
              </a:rPr>
              <a:t>PDL Application Verification</a:t>
            </a:r>
            <a:endParaRPr lang="en-US" b="1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134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267200"/>
          </a:xfrm>
        </p:spPr>
        <p:txBody>
          <a:bodyPr/>
          <a:lstStyle/>
          <a:p>
            <a:pPr indent="-1588" eaLnBrk="1" hangingPunct="1">
              <a:buFontTx/>
              <a:buNone/>
            </a:pPr>
            <a:r>
              <a:rPr lang="en-US" altLang="en-US" sz="2000" dirty="0"/>
              <a:t>What will committee </a:t>
            </a:r>
            <a:r>
              <a:rPr lang="ja-JP" altLang="en-US" sz="2000" dirty="0"/>
              <a:t>“</a:t>
            </a:r>
            <a:r>
              <a:rPr lang="en-US" altLang="ja-JP" sz="2000" dirty="0"/>
              <a:t>see</a:t>
            </a:r>
            <a:r>
              <a:rPr lang="ja-JP" altLang="en-US" sz="2000" dirty="0"/>
              <a:t>”</a:t>
            </a:r>
            <a:r>
              <a:rPr lang="en-US" altLang="ja-JP" sz="2000" dirty="0"/>
              <a:t> at end of </a:t>
            </a:r>
          </a:p>
          <a:p>
            <a:pPr indent="-1588" eaLnBrk="1" hangingPunct="1">
              <a:buFontTx/>
              <a:buNone/>
            </a:pPr>
            <a:r>
              <a:rPr lang="en-US" altLang="ja-JP" sz="2000" dirty="0"/>
              <a:t>completed PDL?</a:t>
            </a:r>
          </a:p>
          <a:p>
            <a:pPr indent="-1588" eaLnBrk="1" hangingPunct="1">
              <a:buFontTx/>
              <a:buNone/>
            </a:pPr>
            <a:endParaRPr lang="en-US" altLang="en-US" sz="2000" dirty="0"/>
          </a:p>
          <a:p>
            <a:pPr indent="-1588" eaLnBrk="1" hangingPunct="1">
              <a:buFontTx/>
              <a:buNone/>
            </a:pPr>
            <a:endParaRPr lang="en-US" altLang="en-US" sz="2000" dirty="0"/>
          </a:p>
          <a:p>
            <a:pPr indent="-1588" eaLnBrk="1" hangingPunct="1">
              <a:buFontTx/>
              <a:buNone/>
            </a:pPr>
            <a:endParaRPr lang="en-US" altLang="en-US" sz="2000" dirty="0"/>
          </a:p>
          <a:p>
            <a:pPr indent="-1588" eaLnBrk="1" hangingPunct="1">
              <a:buFontTx/>
              <a:buNone/>
            </a:pPr>
            <a:endParaRPr lang="en-US" altLang="en-US" sz="2000" dirty="0"/>
          </a:p>
          <a:p>
            <a:pPr indent="-1588" eaLnBrk="1" hangingPunct="1"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</a:rPr>
              <a:t>Product </a:t>
            </a:r>
            <a:r>
              <a:rPr lang="en-US" altLang="en-US" sz="2000" dirty="0"/>
              <a:t>(hard-copy/URL) showing activity successfully completed, objective met</a:t>
            </a:r>
          </a:p>
        </p:txBody>
      </p:sp>
      <p:pic>
        <p:nvPicPr>
          <p:cNvPr id="4" name="Picture 3" descr="MC900039016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828800"/>
            <a:ext cx="2070100" cy="185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MC900030044.WM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876800"/>
            <a:ext cx="10668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music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72440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painting.WM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724400"/>
            <a:ext cx="1092200" cy="137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book.WM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876800"/>
            <a:ext cx="1398588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MC900089386.WM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800600"/>
            <a:ext cx="10985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34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134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134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chemeClr val="bg1"/>
                </a:solidFill>
                <a:cs typeface="+mj-cs"/>
              </a:rPr>
              <a:t>Samples</a:t>
            </a:r>
            <a:endParaRPr lang="en-US" b="1" dirty="0">
              <a:solidFill>
                <a:schemeClr val="bg1"/>
              </a:solidFill>
              <a:cs typeface="+mj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476444"/>
              </p:ext>
            </p:extLst>
          </p:nvPr>
        </p:nvGraphicFramePr>
        <p:xfrm>
          <a:off x="457200" y="2209800"/>
          <a:ext cx="8382000" cy="4114528"/>
        </p:xfrm>
        <a:graphic>
          <a:graphicData uri="http://schemas.openxmlformats.org/drawingml/2006/table">
            <a:tbl>
              <a:tblPr/>
              <a:tblGrid>
                <a:gridCol w="30053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6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Conference / Workshop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program/flyer + summary / notes / relevance / use               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Course 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official transcript (sealed)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certificate of completion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74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Research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report/summary + application / use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52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Bibliography / Literature Review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citations w/annotation: summary / application / use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summary of “best practices/sources”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New Material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hard copy or URL of finished document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752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Interview / Survey </a:t>
                      </a: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questionnaire + summary responses + conclusions/application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data or chart of findings + conclusions/application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Internship / Volunteer Work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letter verifying hours worked, </a:t>
                      </a:r>
                      <a:r>
                        <a:rPr kumimoji="0" lang="en-US" alt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non-paid status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New Course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“curriculum committee-ready” course proposal</a:t>
                      </a:r>
                    </a:p>
                    <a:p>
                      <a:pPr marL="111125" marR="0" lvl="0" indent="-111125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“instructor-ready” course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7919" name="TextBox 1"/>
          <p:cNvSpPr txBox="1">
            <a:spLocks noChangeArrowheads="1"/>
          </p:cNvSpPr>
          <p:nvPr/>
        </p:nvSpPr>
        <p:spPr bwMode="auto">
          <a:xfrm>
            <a:off x="1905000" y="1647825"/>
            <a:ext cx="6400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2400"/>
              <a:t>Activity                            Verification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37" name="Object 5"/>
          <p:cNvGraphicFramePr>
            <a:graphicFrameLocks noChangeAspect="1"/>
          </p:cNvGraphicFramePr>
          <p:nvPr/>
        </p:nvGraphicFramePr>
        <p:xfrm>
          <a:off x="381000" y="381000"/>
          <a:ext cx="4038600" cy="229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3" imgW="5473016" imgH="3111111" progId="Photoshop.Image.9">
                  <p:embed/>
                </p:oleObj>
              </mc:Choice>
              <mc:Fallback>
                <p:oleObj name="Image" r:id="rId3" imgW="5473016" imgH="3111111" progId="Photoshop.Image.9">
                  <p:embed/>
                  <p:pic>
                    <p:nvPicPr>
                      <p:cNvPr id="3993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81000"/>
                        <a:ext cx="4038600" cy="229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2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524000" y="2971800"/>
            <a:ext cx="7086600" cy="2895600"/>
          </a:xfrm>
        </p:spPr>
        <p:txBody>
          <a:bodyPr/>
          <a:lstStyle/>
          <a:p>
            <a:pPr eaLnBrk="1" hangingPunct="1"/>
            <a:r>
              <a:rPr lang="en-US" altLang="en-US" sz="4800"/>
              <a:t>The Change Request:</a:t>
            </a:r>
            <a:br>
              <a:rPr lang="en-US" altLang="en-US" sz="4800" b="1" i="1"/>
            </a:br>
            <a:r>
              <a:rPr lang="en-US" altLang="en-US" sz="4800" b="1" i="1"/>
              <a:t>Appendix P2</a:t>
            </a:r>
            <a:endParaRPr lang="en-US" altLang="en-US" sz="8800" b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066800"/>
          </a:xfrm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chemeClr val="bg1"/>
                </a:solidFill>
                <a:cs typeface="+mj-cs"/>
              </a:rPr>
              <a:t>PDL Change Request</a:t>
            </a:r>
            <a:r>
              <a:rPr lang="en-US" sz="3600" b="1" i="1" dirty="0">
                <a:solidFill>
                  <a:schemeClr val="bg1"/>
                </a:solidFill>
                <a:cs typeface="+mj-cs"/>
              </a:rPr>
              <a:t> </a:t>
            </a:r>
            <a:endParaRPr lang="en-US" b="1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1454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96200" cy="4572000"/>
          </a:xfrm>
        </p:spPr>
        <p:txBody>
          <a:bodyPr/>
          <a:lstStyle/>
          <a:p>
            <a:pPr indent="-1588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				Things happen…</a:t>
            </a:r>
          </a:p>
          <a:p>
            <a:pPr indent="-1588" eaLnBrk="1" hangingPunct="1">
              <a:buFontTx/>
              <a:buNone/>
            </a:pPr>
            <a:endParaRPr lang="en-US" altLang="en-US" sz="2000" dirty="0"/>
          </a:p>
          <a:p>
            <a:pPr indent="-1588" eaLnBrk="1" hangingPunct="1">
              <a:buFontTx/>
              <a:buNone/>
            </a:pPr>
            <a:r>
              <a:rPr lang="en-US" altLang="en-US" sz="2000" dirty="0"/>
              <a:t>				For any change to approved 			               	                          PDL Application</a:t>
            </a:r>
          </a:p>
          <a:p>
            <a:pPr indent="-1588">
              <a:spcBef>
                <a:spcPct val="0"/>
              </a:spcBef>
              <a:buFontTx/>
              <a:buNone/>
            </a:pPr>
            <a:r>
              <a:rPr lang="en-US" altLang="en-US" sz="2000" dirty="0"/>
              <a:t>		                  </a:t>
            </a:r>
            <a:r>
              <a:rPr lang="en-US" altLang="en-US" sz="1400" i="1" dirty="0"/>
              <a:t>– moving date of PDL quarter </a:t>
            </a:r>
          </a:p>
          <a:p>
            <a:pPr indent="-1588">
              <a:spcBef>
                <a:spcPct val="0"/>
              </a:spcBef>
              <a:buFontTx/>
              <a:buNone/>
            </a:pPr>
            <a:r>
              <a:rPr lang="en-US" altLang="en-US" sz="1400" i="1" dirty="0"/>
              <a:t>		                        </a:t>
            </a:r>
            <a:r>
              <a:rPr lang="en-US" altLang="en-US" sz="2000" dirty="0"/>
              <a:t> </a:t>
            </a:r>
            <a:r>
              <a:rPr lang="en-US" altLang="en-US" sz="1400" i="1" dirty="0"/>
              <a:t>– moving activity to another PDL quarter  </a:t>
            </a:r>
          </a:p>
          <a:p>
            <a:pPr indent="-1588">
              <a:spcBef>
                <a:spcPct val="0"/>
              </a:spcBef>
              <a:buFontTx/>
              <a:buNone/>
            </a:pPr>
            <a:r>
              <a:rPr lang="en-US" altLang="en-US" sz="2000" dirty="0"/>
              <a:t>			     </a:t>
            </a:r>
            <a:r>
              <a:rPr lang="en-US" altLang="en-US" sz="1400" dirty="0"/>
              <a:t>– </a:t>
            </a:r>
            <a:r>
              <a:rPr lang="en-US" altLang="en-US" sz="1400" i="1" dirty="0"/>
              <a:t>changes in activities or verification</a:t>
            </a:r>
          </a:p>
          <a:p>
            <a:pPr indent="-1588" eaLnBrk="1" hangingPunct="1">
              <a:buFontTx/>
              <a:buNone/>
            </a:pPr>
            <a:endParaRPr lang="en-US" altLang="en-US" sz="1000" dirty="0"/>
          </a:p>
          <a:p>
            <a:pPr indent="-1588" eaLnBrk="1" hangingPunct="1">
              <a:buFontTx/>
              <a:buNone/>
            </a:pPr>
            <a:r>
              <a:rPr lang="en-US" altLang="en-US" sz="2000" dirty="0"/>
              <a:t>                                  </a:t>
            </a:r>
            <a:r>
              <a:rPr lang="en-US" altLang="en-US" sz="2000" b="1" i="1" u="sng" dirty="0">
                <a:solidFill>
                  <a:srgbClr val="CC3300"/>
                </a:solidFill>
              </a:rPr>
              <a:t>Prior to</a:t>
            </a:r>
            <a:r>
              <a:rPr lang="en-US" altLang="en-US" sz="2000" b="1" i="1" dirty="0">
                <a:solidFill>
                  <a:srgbClr val="CC3300"/>
                </a:solidFill>
              </a:rPr>
              <a:t> </a:t>
            </a:r>
            <a:r>
              <a:rPr lang="en-US" altLang="en-US" sz="2000" b="1" dirty="0">
                <a:solidFill>
                  <a:srgbClr val="CC3300"/>
                </a:solidFill>
              </a:rPr>
              <a:t>enacting change,</a:t>
            </a:r>
            <a:r>
              <a:rPr lang="en-US" altLang="en-US" sz="2000" dirty="0"/>
              <a:t>		     	    		submit </a:t>
            </a:r>
            <a:r>
              <a:rPr lang="en-US" altLang="en-US" sz="2000" i="1" dirty="0"/>
              <a:t>Appendix P2 </a:t>
            </a:r>
            <a:r>
              <a:rPr lang="en-US" altLang="en-US" sz="2000" dirty="0"/>
              <a:t>to District Office of </a:t>
            </a:r>
          </a:p>
          <a:p>
            <a:pPr indent="-1588" eaLnBrk="1" hangingPunct="1">
              <a:buFontTx/>
              <a:buNone/>
            </a:pPr>
            <a:r>
              <a:rPr lang="en-US" altLang="en-US" sz="2000" dirty="0"/>
              <a:t>				Human Resources(Hr@fhda.edu)</a:t>
            </a:r>
            <a:r>
              <a:rPr lang="en-US" altLang="en-US" sz="2000" b="1" dirty="0">
                <a:solidFill>
                  <a:srgbClr val="CC3300"/>
                </a:solidFill>
              </a:rPr>
              <a:t> </a:t>
            </a:r>
            <a:r>
              <a:rPr lang="en-US" altLang="en-US" sz="2000" dirty="0"/>
              <a:t>and 				</a:t>
            </a:r>
            <a:r>
              <a:rPr lang="en-US" altLang="en-US" sz="2000" b="1" dirty="0">
                <a:solidFill>
                  <a:srgbClr val="CC3300"/>
                </a:solidFill>
              </a:rPr>
              <a:t>await approval	</a:t>
            </a:r>
            <a:r>
              <a:rPr lang="en-US" altLang="en-US" sz="2000" dirty="0"/>
              <a:t>from PDL Committee.</a:t>
            </a:r>
          </a:p>
          <a:p>
            <a:pPr indent="-1588" eaLnBrk="1" hangingPunct="1">
              <a:buFontTx/>
              <a:buNone/>
            </a:pPr>
            <a:endParaRPr lang="en-US" altLang="en-US" sz="1800" i="1" dirty="0"/>
          </a:p>
          <a:p>
            <a:pPr indent="-1588" eaLnBrk="1" hangingPunct="1">
              <a:buFontTx/>
              <a:buNone/>
            </a:pPr>
            <a:r>
              <a:rPr lang="en-US" altLang="en-US" sz="1800" i="1" dirty="0"/>
              <a:t>	NOTE: Appendix P2 requires Dean signature	</a:t>
            </a:r>
          </a:p>
        </p:txBody>
      </p:sp>
      <p:pic>
        <p:nvPicPr>
          <p:cNvPr id="6" name="Picture 5" descr="MC900078812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362200"/>
            <a:ext cx="22098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5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5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5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45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45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45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454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454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066800"/>
          </a:xfrm>
          <a:solidFill>
            <a:srgbClr val="CC3300"/>
          </a:solidFill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chemeClr val="bg1"/>
                </a:solidFill>
              </a:rPr>
              <a:t>PDL Change Request</a:t>
            </a:r>
            <a:r>
              <a:rPr lang="en-US" altLang="en-US" sz="3600" i="1">
                <a:solidFill>
                  <a:schemeClr val="bg1"/>
                </a:solidFill>
              </a:rPr>
              <a:t>–</a:t>
            </a:r>
            <a:r>
              <a:rPr lang="en-US" altLang="en-US" sz="3600">
                <a:solidFill>
                  <a:schemeClr val="bg1"/>
                </a:solidFill>
              </a:rPr>
              <a:t>Approval</a:t>
            </a:r>
            <a:r>
              <a:rPr lang="en-US" altLang="en-US" sz="3600" b="1" i="1">
                <a:solidFill>
                  <a:schemeClr val="bg1"/>
                </a:solidFill>
              </a:rPr>
              <a:t> </a:t>
            </a:r>
            <a:endParaRPr lang="en-US" altLang="en-US" b="1">
              <a:solidFill>
                <a:schemeClr val="bg1"/>
              </a:solidFill>
            </a:endParaRPr>
          </a:p>
        </p:txBody>
      </p:sp>
      <p:sp>
        <p:nvSpPr>
          <p:cNvPr id="1730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96200" cy="4724400"/>
          </a:xfrm>
        </p:spPr>
        <p:txBody>
          <a:bodyPr/>
          <a:lstStyle/>
          <a:p>
            <a:pPr indent="-1588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/>
              <a:t>Change of PDL quarter OK if</a:t>
            </a:r>
          </a:p>
          <a:p>
            <a:pPr indent="-1588"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>
                <a:solidFill>
                  <a:srgbClr val="CC3300"/>
                </a:solidFill>
                <a:sym typeface="Wingdings" pitchFamily="2" charset="2"/>
              </a:rPr>
              <a:t>            </a:t>
            </a:r>
            <a:r>
              <a:rPr lang="en-US" altLang="en-US" sz="2000" b="1" dirty="0">
                <a:solidFill>
                  <a:srgbClr val="CC3300"/>
                </a:solidFill>
                <a:sym typeface="Wingdings" pitchFamily="2" charset="2"/>
              </a:rPr>
              <a:t>within PDL timeframe (same 3 years)</a:t>
            </a:r>
          </a:p>
          <a:p>
            <a:pPr indent="-1588" eaLnBrk="1" hangingPunct="1">
              <a:lnSpc>
                <a:spcPct val="80000"/>
              </a:lnSpc>
              <a:buFontTx/>
              <a:buNone/>
            </a:pPr>
            <a:endParaRPr lang="en-US" altLang="en-US" sz="2000" b="1" dirty="0">
              <a:solidFill>
                <a:srgbClr val="CC3300"/>
              </a:solidFill>
              <a:sym typeface="Wingdings" pitchFamily="2" charset="2"/>
            </a:endParaRPr>
          </a:p>
          <a:p>
            <a:pPr indent="-1588" eaLnBrk="1" hangingPunct="1">
              <a:lnSpc>
                <a:spcPct val="80000"/>
              </a:lnSpc>
              <a:buFontTx/>
              <a:buNone/>
            </a:pPr>
            <a:endParaRPr lang="en-US" altLang="en-US" sz="1000" dirty="0">
              <a:sym typeface="Wingdings" pitchFamily="2" charset="2"/>
            </a:endParaRPr>
          </a:p>
          <a:p>
            <a:pPr indent="-1588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>
                <a:sym typeface="Wingdings" pitchFamily="2" charset="2"/>
              </a:rPr>
              <a:t>Change to PDL activity </a:t>
            </a:r>
            <a:r>
              <a:rPr lang="en-US" altLang="en-US" sz="2400" i="1" dirty="0">
                <a:sym typeface="Wingdings" pitchFamily="2" charset="2"/>
              </a:rPr>
              <a:t>usually</a:t>
            </a:r>
            <a:r>
              <a:rPr lang="en-US" altLang="en-US" sz="2400" dirty="0">
                <a:sym typeface="Wingdings" pitchFamily="2" charset="2"/>
              </a:rPr>
              <a:t> OK, if </a:t>
            </a:r>
          </a:p>
          <a:p>
            <a:pPr indent="-1588"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>
                <a:solidFill>
                  <a:srgbClr val="CC3300"/>
                </a:solidFill>
                <a:sym typeface="Wingdings" pitchFamily="2" charset="2"/>
              </a:rPr>
              <a:t>           </a:t>
            </a:r>
            <a:r>
              <a:rPr lang="en-US" altLang="en-US" sz="2000" b="1" dirty="0">
                <a:solidFill>
                  <a:srgbClr val="CC3300"/>
                </a:solidFill>
                <a:sym typeface="Wingdings" pitchFamily="2" charset="2"/>
              </a:rPr>
              <a:t> </a:t>
            </a:r>
            <a:r>
              <a:rPr lang="en-US" altLang="en-US" sz="2000" b="1" dirty="0">
                <a:sym typeface="Wingdings" pitchFamily="2" charset="2"/>
              </a:rPr>
              <a:t>• </a:t>
            </a:r>
            <a:r>
              <a:rPr lang="en-US" altLang="en-US" sz="2000" b="1" dirty="0">
                <a:solidFill>
                  <a:srgbClr val="CC3300"/>
                </a:solidFill>
                <a:sym typeface="Wingdings" pitchFamily="2" charset="2"/>
              </a:rPr>
              <a:t>same duration/substance </a:t>
            </a:r>
            <a:r>
              <a:rPr lang="en-US" altLang="en-US" sz="2000" dirty="0">
                <a:solidFill>
                  <a:srgbClr val="000000"/>
                </a:solidFill>
                <a:sym typeface="Wingdings" pitchFamily="2" charset="2"/>
              </a:rPr>
              <a:t>as original</a:t>
            </a:r>
          </a:p>
          <a:p>
            <a:pPr indent="-1588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sym typeface="Wingdings" pitchFamily="2" charset="2"/>
              </a:rPr>
              <a:t>	              • </a:t>
            </a:r>
            <a:r>
              <a:rPr lang="en-US" altLang="en-US" sz="2000" b="1" dirty="0">
                <a:solidFill>
                  <a:srgbClr val="CC3300"/>
                </a:solidFill>
                <a:sym typeface="Wingdings" pitchFamily="2" charset="2"/>
              </a:rPr>
              <a:t>supports </a:t>
            </a:r>
            <a:r>
              <a:rPr lang="en-US" altLang="en-US" sz="2000" dirty="0">
                <a:sym typeface="Wingdings" pitchFamily="2" charset="2"/>
              </a:rPr>
              <a:t>original objective(s)</a:t>
            </a:r>
          </a:p>
          <a:p>
            <a:pPr indent="-1588"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sym typeface="Wingdings" pitchFamily="2" charset="2"/>
            </a:endParaRPr>
          </a:p>
          <a:p>
            <a:pPr indent="-1588" eaLnBrk="1" hangingPunct="1">
              <a:lnSpc>
                <a:spcPct val="80000"/>
              </a:lnSpc>
              <a:buFontTx/>
              <a:buNone/>
            </a:pPr>
            <a:endParaRPr lang="en-US" altLang="en-US" sz="1000" dirty="0">
              <a:sym typeface="Wingdings" pitchFamily="2" charset="2"/>
            </a:endParaRPr>
          </a:p>
          <a:p>
            <a:pPr indent="-1588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>
                <a:sym typeface="Wingdings" pitchFamily="2" charset="2"/>
              </a:rPr>
              <a:t> Moving/replacing PDL activity </a:t>
            </a:r>
            <a:r>
              <a:rPr lang="en-US" altLang="en-US" sz="2400" i="1" dirty="0">
                <a:sym typeface="Wingdings" pitchFamily="2" charset="2"/>
              </a:rPr>
              <a:t>usually</a:t>
            </a:r>
            <a:r>
              <a:rPr lang="en-US" altLang="en-US" sz="2400" dirty="0">
                <a:sym typeface="Wingdings" pitchFamily="2" charset="2"/>
              </a:rPr>
              <a:t> OK, if </a:t>
            </a:r>
          </a:p>
          <a:p>
            <a:pPr indent="-1588"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>
                <a:solidFill>
                  <a:srgbClr val="CC3300"/>
                </a:solidFill>
                <a:sym typeface="Wingdings" pitchFamily="2" charset="2"/>
              </a:rPr>
              <a:t>            </a:t>
            </a:r>
            <a:r>
              <a:rPr lang="en-US" altLang="en-US" sz="2000" dirty="0">
                <a:solidFill>
                  <a:srgbClr val="000000"/>
                </a:solidFill>
                <a:sym typeface="Wingdings" pitchFamily="2" charset="2"/>
              </a:rPr>
              <a:t>each quarter still </a:t>
            </a:r>
            <a:r>
              <a:rPr lang="en-US" altLang="en-US" sz="2000" b="1" dirty="0">
                <a:solidFill>
                  <a:srgbClr val="CC3300"/>
                </a:solidFill>
                <a:sym typeface="Wingdings" pitchFamily="2" charset="2"/>
              </a:rPr>
              <a:t>includes sufficient activities</a:t>
            </a:r>
          </a:p>
          <a:p>
            <a:pPr indent="-1588" eaLnBrk="1" hangingPunct="1">
              <a:lnSpc>
                <a:spcPct val="80000"/>
              </a:lnSpc>
              <a:buFontTx/>
              <a:buNone/>
            </a:pPr>
            <a:endParaRPr lang="en-US" altLang="en-US" sz="2400" b="1" dirty="0">
              <a:solidFill>
                <a:srgbClr val="CC3300"/>
              </a:solidFill>
              <a:sym typeface="Wingdings" pitchFamily="2" charset="2"/>
            </a:endParaRPr>
          </a:p>
          <a:p>
            <a:pPr indent="-1588" eaLnBrk="1" hangingPunct="1">
              <a:lnSpc>
                <a:spcPct val="80000"/>
              </a:lnSpc>
              <a:buFontTx/>
              <a:buNone/>
            </a:pPr>
            <a:r>
              <a:rPr lang="en-US" altLang="en-US" sz="2000" i="1" dirty="0">
                <a:solidFill>
                  <a:srgbClr val="000000"/>
                </a:solidFill>
                <a:sym typeface="Wingdings" pitchFamily="2" charset="2"/>
              </a:rPr>
              <a:t>           NOTE: if unable to complete PDL activities due  </a:t>
            </a:r>
          </a:p>
          <a:p>
            <a:pPr indent="-1588" eaLnBrk="1" hangingPunct="1">
              <a:lnSpc>
                <a:spcPct val="80000"/>
              </a:lnSpc>
              <a:buFontTx/>
              <a:buNone/>
            </a:pPr>
            <a:r>
              <a:rPr lang="en-US" altLang="en-US" sz="2000" i="1" dirty="0">
                <a:solidFill>
                  <a:srgbClr val="000000"/>
                </a:solidFill>
                <a:sym typeface="Wingdings" pitchFamily="2" charset="2"/>
              </a:rPr>
              <a:t>           to medical reason =  Contact HR; may need to </a:t>
            </a:r>
          </a:p>
          <a:p>
            <a:pPr indent="-1588" eaLnBrk="1" hangingPunct="1">
              <a:lnSpc>
                <a:spcPct val="80000"/>
              </a:lnSpc>
              <a:buFontTx/>
              <a:buNone/>
            </a:pPr>
            <a:r>
              <a:rPr lang="en-US" altLang="en-US" sz="2000" i="1" dirty="0">
                <a:solidFill>
                  <a:srgbClr val="000000"/>
                </a:solidFill>
                <a:sym typeface="Wingdings" pitchFamily="2" charset="2"/>
              </a:rPr>
              <a:t>			switch to sick leave</a:t>
            </a:r>
            <a:endParaRPr lang="en-US" altLang="en-US" sz="2000" i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3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73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73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730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730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730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730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7306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7306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7306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081" name="Object 2"/>
          <p:cNvGraphicFramePr>
            <a:graphicFrameLocks noChangeAspect="1"/>
          </p:cNvGraphicFramePr>
          <p:nvPr/>
        </p:nvGraphicFramePr>
        <p:xfrm>
          <a:off x="381000" y="381000"/>
          <a:ext cx="4038600" cy="229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3" imgW="5473016" imgH="3111111" progId="Photoshop.Image.9">
                  <p:embed/>
                </p:oleObj>
              </mc:Choice>
              <mc:Fallback>
                <p:oleObj name="Image" r:id="rId3" imgW="5473016" imgH="3111111" progId="Photoshop.Image.9">
                  <p:embed/>
                  <p:pic>
                    <p:nvPicPr>
                      <p:cNvPr id="4608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81000"/>
                        <a:ext cx="4038600" cy="229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9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524000" y="2971800"/>
            <a:ext cx="7086600" cy="28956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>
                <a:cs typeface="+mj-cs"/>
              </a:rPr>
              <a:t>The Report</a:t>
            </a:r>
            <a:br>
              <a:rPr lang="en-US" sz="4800" b="1">
                <a:cs typeface="+mj-cs"/>
              </a:rPr>
            </a:br>
            <a:r>
              <a:rPr lang="en-US" sz="4800" b="1" i="1">
                <a:cs typeface="+mj-cs"/>
              </a:rPr>
              <a:t>Appendix P3:</a:t>
            </a:r>
            <a:endParaRPr lang="en-US" sz="8800" b="1">
              <a:cs typeface="+mj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295400"/>
          </a:xfrm>
          <a:solidFill>
            <a:srgbClr val="CC3300"/>
          </a:solidFill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chemeClr val="bg1"/>
                </a:solidFill>
              </a:rPr>
              <a:t>PDL Report</a:t>
            </a:r>
            <a:r>
              <a:rPr lang="en-US" altLang="en-US" sz="3600" i="1">
                <a:solidFill>
                  <a:schemeClr val="bg1"/>
                </a:solidFill>
              </a:rPr>
              <a:t>–</a:t>
            </a:r>
            <a:r>
              <a:rPr lang="en-US" altLang="en-US" sz="3600">
                <a:solidFill>
                  <a:schemeClr val="bg1"/>
                </a:solidFill>
              </a:rPr>
              <a:t>Deadline</a:t>
            </a:r>
            <a:endParaRPr lang="en-US" altLang="en-US" b="1">
              <a:solidFill>
                <a:schemeClr val="bg1"/>
              </a:solidFill>
            </a:endParaRPr>
          </a:p>
        </p:txBody>
      </p:sp>
      <p:sp>
        <p:nvSpPr>
          <p:cNvPr id="1710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696200" cy="3962400"/>
          </a:xfrm>
        </p:spPr>
        <p:txBody>
          <a:bodyPr/>
          <a:lstStyle/>
          <a:p>
            <a:pPr indent="-1270" eaLnBrk="1" hangingPunct="1">
              <a:lnSpc>
                <a:spcPct val="80000"/>
              </a:lnSpc>
              <a:buFontTx/>
              <a:buNone/>
              <a:defRPr/>
            </a:pPr>
            <a:endParaRPr lang="en-US" sz="1600" dirty="0">
              <a:cs typeface="Arial"/>
            </a:endParaRPr>
          </a:p>
          <a:p>
            <a:pPr indent="-1270" eaLnBrk="1" hangingPunct="1">
              <a:buFontTx/>
              <a:buNone/>
              <a:defRPr/>
            </a:pPr>
            <a:r>
              <a:rPr lang="en-US" sz="2400" b="1" i="1" dirty="0">
                <a:solidFill>
                  <a:srgbClr val="CC3300"/>
                </a:solidFill>
              </a:rPr>
              <a:t>Within 30 days </a:t>
            </a:r>
            <a:r>
              <a:rPr lang="en-US" sz="2400" dirty="0">
                <a:solidFill>
                  <a:srgbClr val="000000"/>
                </a:solidFill>
              </a:rPr>
              <a:t>of return </a:t>
            </a:r>
            <a:r>
              <a:rPr lang="en-US" sz="2400" u="sng" dirty="0">
                <a:solidFill>
                  <a:srgbClr val="000000"/>
                </a:solidFill>
              </a:rPr>
              <a:t>after last quarter </a:t>
            </a:r>
            <a:r>
              <a:rPr lang="en-US" sz="2400" dirty="0">
                <a:solidFill>
                  <a:srgbClr val="000000"/>
                </a:solidFill>
              </a:rPr>
              <a:t>of PDL</a:t>
            </a:r>
            <a:endParaRPr lang="en-US" sz="2400" dirty="0">
              <a:solidFill>
                <a:srgbClr val="000000"/>
              </a:solidFill>
              <a:cs typeface="Arial"/>
            </a:endParaRPr>
          </a:p>
          <a:p>
            <a:pPr indent="-1270" eaLnBrk="1" hangingPunct="1">
              <a:buFontTx/>
              <a:buNone/>
              <a:defRPr/>
            </a:pPr>
            <a:endParaRPr lang="en-US" sz="1000" i="1" dirty="0">
              <a:cs typeface="Arial"/>
            </a:endParaRPr>
          </a:p>
          <a:p>
            <a:pPr indent="-1270" eaLnBrk="1" hangingPunct="1">
              <a:buFontTx/>
              <a:buNone/>
              <a:defRPr/>
            </a:pPr>
            <a:r>
              <a:rPr lang="en-US" sz="2000" i="1" dirty="0">
                <a:cs typeface="+mn-cs"/>
              </a:rPr>
              <a:t>		</a:t>
            </a:r>
            <a:r>
              <a:rPr lang="en-US" sz="2400" dirty="0">
                <a:cs typeface="+mn-cs"/>
                <a:sym typeface="Wingdings" charset="0"/>
              </a:rPr>
              <a:t> </a:t>
            </a:r>
            <a:r>
              <a:rPr lang="en-US" sz="2400" dirty="0">
                <a:solidFill>
                  <a:srgbClr val="000000"/>
                </a:solidFill>
                <a:cs typeface="+mn-cs"/>
                <a:sym typeface="Wingdings" charset="0"/>
              </a:rPr>
              <a:t>Original Appendix P3 </a:t>
            </a:r>
            <a:r>
              <a:rPr lang="en-US" sz="2400" dirty="0">
                <a:solidFill>
                  <a:srgbClr val="000000"/>
                </a:solidFill>
                <a:cs typeface="+mn-cs"/>
              </a:rPr>
              <a:t>+ verification to</a:t>
            </a:r>
            <a:endParaRPr lang="en-US" sz="2400" dirty="0">
              <a:cs typeface="Arial"/>
            </a:endParaRPr>
          </a:p>
          <a:p>
            <a:pPr lvl="1" indent="-1270" eaLnBrk="1" hangingPunct="1">
              <a:buFontTx/>
              <a:buNone/>
              <a:defRPr/>
            </a:pPr>
            <a:r>
              <a:rPr lang="en-US" sz="2000" dirty="0">
                <a:cs typeface="+mn-cs"/>
              </a:rPr>
              <a:t>		    </a:t>
            </a:r>
            <a:r>
              <a:rPr lang="en-US" sz="2400" dirty="0">
                <a:cs typeface="+mn-cs"/>
              </a:rPr>
              <a:t>District Office of Human Resources </a:t>
            </a:r>
            <a:endParaRPr lang="en-US" sz="2400" dirty="0">
              <a:cs typeface="Arial"/>
            </a:endParaRPr>
          </a:p>
          <a:p>
            <a:pPr lvl="1" indent="-1270" eaLnBrk="1" hangingPunct="1">
              <a:buFontTx/>
              <a:buNone/>
              <a:defRPr/>
            </a:pPr>
            <a:r>
              <a:rPr lang="en-US" sz="2400" dirty="0">
                <a:cs typeface="+mn-cs"/>
              </a:rPr>
              <a:t>			(mail or email link)						</a:t>
            </a:r>
            <a:r>
              <a:rPr lang="en-US" sz="2400" i="1" dirty="0">
                <a:cs typeface="+mn-cs"/>
              </a:rPr>
              <a:t>(</a:t>
            </a:r>
            <a:r>
              <a:rPr lang="en-US" sz="2400" dirty="0">
                <a:ea typeface="+mn-lt"/>
                <a:cs typeface="+mn-lt"/>
              </a:rPr>
              <a:t>Hr@fhda.edu</a:t>
            </a:r>
            <a:r>
              <a:rPr lang="en-US" sz="2400" i="1" dirty="0">
                <a:cs typeface="+mn-cs"/>
              </a:rPr>
              <a:t>)</a:t>
            </a:r>
            <a:endParaRPr lang="en-US" sz="2400" i="1" dirty="0">
              <a:cs typeface="Arial"/>
            </a:endParaRPr>
          </a:p>
          <a:p>
            <a:pPr indent="-1270" eaLnBrk="1" hangingPunct="1">
              <a:buFontTx/>
              <a:buNone/>
              <a:defRPr/>
            </a:pPr>
            <a:endParaRPr lang="en-US" sz="1000" dirty="0">
              <a:cs typeface="Arial"/>
            </a:endParaRPr>
          </a:p>
          <a:p>
            <a:pPr indent="-1270" eaLnBrk="1" hangingPunct="1">
              <a:buFontTx/>
              <a:buNone/>
              <a:defRPr/>
            </a:pPr>
            <a:r>
              <a:rPr lang="en-US" sz="2400" dirty="0">
                <a:cs typeface="+mn-cs"/>
              </a:rPr>
              <a:t>		</a:t>
            </a:r>
            <a:r>
              <a:rPr lang="en-US" sz="2400" dirty="0">
                <a:cs typeface="+mn-cs"/>
                <a:sym typeface="Wingdings" charset="0"/>
              </a:rPr>
              <a:t> </a:t>
            </a:r>
            <a:r>
              <a:rPr lang="en-US" sz="2400" dirty="0">
                <a:solidFill>
                  <a:srgbClr val="000000"/>
                </a:solidFill>
                <a:cs typeface="+mn-cs"/>
                <a:sym typeface="Wingdings" charset="0"/>
              </a:rPr>
              <a:t>Copy your </a:t>
            </a:r>
            <a:r>
              <a:rPr lang="en-US" sz="2400" dirty="0">
                <a:cs typeface="+mn-cs"/>
                <a:sym typeface="Wingdings" charset="0"/>
              </a:rPr>
              <a:t>Dean</a:t>
            </a:r>
            <a:endParaRPr lang="en-US" sz="2400" dirty="0">
              <a:cs typeface="Arial"/>
            </a:endParaRP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223838" y="6765925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pic>
        <p:nvPicPr>
          <p:cNvPr id="2" name="Picture 1" descr="MC90043266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267200"/>
            <a:ext cx="2286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1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71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71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710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710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Rectangle 4"/>
          <p:cNvSpPr>
            <a:spLocks noGrp="1" noChangeArrowheads="1"/>
          </p:cNvSpPr>
          <p:nvPr>
            <p:ph type="title"/>
          </p:nvPr>
        </p:nvSpPr>
        <p:spPr>
          <a:solidFill>
            <a:srgbClr val="CC3300"/>
          </a:solidFill>
        </p:spPr>
        <p:txBody>
          <a:bodyPr/>
          <a:lstStyle/>
          <a:p>
            <a:pPr eaLnBrk="1" hangingPunct="1"/>
            <a:r>
              <a:rPr lang="en-US" altLang="en-US" b="1">
                <a:solidFill>
                  <a:schemeClr val="bg1"/>
                </a:solidFill>
              </a:rPr>
              <a:t> </a:t>
            </a:r>
            <a:r>
              <a:rPr lang="en-US" altLang="en-US" sz="3600">
                <a:solidFill>
                  <a:schemeClr val="bg1"/>
                </a:solidFill>
              </a:rPr>
              <a:t>PDL Report–Approval</a:t>
            </a:r>
            <a:endParaRPr lang="en-US" altLang="en-US" sz="4000" b="1" i="1">
              <a:solidFill>
                <a:schemeClr val="bg1"/>
              </a:solidFill>
            </a:endParaRPr>
          </a:p>
        </p:txBody>
      </p:sp>
      <p:sp>
        <p:nvSpPr>
          <p:cNvPr id="133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696200" cy="4572000"/>
          </a:xfrm>
        </p:spPr>
        <p:txBody>
          <a:bodyPr/>
          <a:lstStyle/>
          <a:p>
            <a:pPr marL="106363" indent="-1588" defTabSz="341313" eaLnBrk="1" hangingPunct="1">
              <a:buFontTx/>
              <a:buNone/>
            </a:pPr>
            <a:r>
              <a:rPr lang="en-US" altLang="en-US" sz="2800" dirty="0"/>
              <a:t>	</a:t>
            </a:r>
            <a:r>
              <a:rPr lang="en-US" altLang="en-US" sz="2000" dirty="0"/>
              <a:t>If Report </a:t>
            </a:r>
            <a:r>
              <a:rPr lang="en-US" altLang="en-US" sz="2000" b="1" dirty="0">
                <a:solidFill>
                  <a:srgbClr val="CC3300"/>
                </a:solidFill>
              </a:rPr>
              <a:t>matches</a:t>
            </a:r>
            <a:r>
              <a:rPr lang="en-US" altLang="en-US" sz="2000" dirty="0"/>
              <a:t> approved Application and includes verifications–</a:t>
            </a:r>
          </a:p>
          <a:p>
            <a:pPr marL="506413" lvl="1" indent="-1588" defTabSz="341313" eaLnBrk="1" hangingPunct="1">
              <a:buFontTx/>
              <a:buNone/>
            </a:pPr>
            <a:r>
              <a:rPr lang="en-US" altLang="en-US" sz="1600" dirty="0"/>
              <a:t>Committee recommends to Board; faculty receives approval/confirmation email.</a:t>
            </a:r>
          </a:p>
          <a:p>
            <a:pPr marL="106363" indent="-1588" defTabSz="341313" eaLnBrk="1" hangingPunct="1">
              <a:buFontTx/>
              <a:buNone/>
            </a:pPr>
            <a:endParaRPr lang="en-US" altLang="en-US" sz="2000" dirty="0"/>
          </a:p>
          <a:p>
            <a:pPr marL="106363" indent="-1588" defTabSz="341313" eaLnBrk="1" hangingPunct="1">
              <a:buFontTx/>
              <a:buNone/>
            </a:pPr>
            <a:r>
              <a:rPr lang="en-US" altLang="en-US" sz="2000" dirty="0"/>
              <a:t>If Report </a:t>
            </a:r>
            <a:r>
              <a:rPr lang="en-US" altLang="en-US" sz="2000" b="1" dirty="0">
                <a:solidFill>
                  <a:srgbClr val="CC3300"/>
                </a:solidFill>
              </a:rPr>
              <a:t>doesn’t match </a:t>
            </a:r>
            <a:r>
              <a:rPr lang="en-US" altLang="en-US" sz="2000" dirty="0"/>
              <a:t>Application, </a:t>
            </a:r>
          </a:p>
          <a:p>
            <a:pPr marL="506413" lvl="1" indent="-1588" defTabSz="341313" eaLnBrk="1" hangingPunct="1">
              <a:buFontTx/>
              <a:buNone/>
            </a:pPr>
            <a:r>
              <a:rPr lang="en-US" altLang="en-US" sz="1600" dirty="0"/>
              <a:t>Faculty contacted for clarification.</a:t>
            </a:r>
          </a:p>
          <a:p>
            <a:pPr marL="106363" indent="-1588" defTabSz="341313" eaLnBrk="1" hangingPunct="1">
              <a:buFontTx/>
              <a:buNone/>
            </a:pPr>
            <a:endParaRPr lang="en-US" altLang="en-US" sz="2000" dirty="0"/>
          </a:p>
          <a:p>
            <a:pPr marL="106363" indent="-1588" defTabSz="341313" eaLnBrk="1" hangingPunct="1">
              <a:buFontTx/>
              <a:buNone/>
            </a:pPr>
            <a:r>
              <a:rPr lang="en-US" altLang="en-US" sz="2000" dirty="0"/>
              <a:t>If Report </a:t>
            </a:r>
            <a:r>
              <a:rPr lang="en-US" altLang="en-US" sz="2000" b="1" dirty="0">
                <a:solidFill>
                  <a:srgbClr val="CC3300"/>
                </a:solidFill>
              </a:rPr>
              <a:t>doesn’t establish activities successfully completed</a:t>
            </a:r>
            <a:r>
              <a:rPr lang="en-US" altLang="en-US" sz="2000" dirty="0"/>
              <a:t>, </a:t>
            </a:r>
          </a:p>
          <a:p>
            <a:pPr marL="506413" lvl="1" indent="-1588" defTabSz="341313" eaLnBrk="1" hangingPunct="1">
              <a:buFontTx/>
              <a:buNone/>
            </a:pPr>
            <a:r>
              <a:rPr lang="en-US" altLang="en-US" sz="1600" dirty="0"/>
              <a:t>Referred to President for review/action.</a:t>
            </a:r>
          </a:p>
          <a:p>
            <a:pPr marL="506413" lvl="1" indent="-1588" defTabSz="341313" eaLnBrk="1" hangingPunct="1">
              <a:buFontTx/>
              <a:buNone/>
            </a:pPr>
            <a:r>
              <a:rPr lang="en-US" altLang="en-US" sz="1600" dirty="0"/>
              <a:t>May be required to pay back.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3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3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3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133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1000"/>
                                        <p:tgtEl>
                                          <p:spTgt spid="133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1000"/>
                                        <p:tgtEl>
                                          <p:spTgt spid="1331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1600" y="3124200"/>
            <a:ext cx="7315200" cy="2819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000" b="1" dirty="0">
                <a:cs typeface="+mn-cs"/>
              </a:rPr>
              <a:t>Article 17: Professional Development Leave</a:t>
            </a:r>
          </a:p>
          <a:p>
            <a:pPr eaLnBrk="1" hangingPunct="1">
              <a:buFontTx/>
              <a:buNone/>
              <a:defRPr/>
            </a:pPr>
            <a:r>
              <a:rPr lang="en-US" sz="2000" b="1" dirty="0">
                <a:cs typeface="+mn-cs"/>
              </a:rPr>
              <a:t>Appendix P1: PDL Application Form </a:t>
            </a:r>
          </a:p>
          <a:p>
            <a:pPr eaLnBrk="1" hangingPunct="1">
              <a:buFontTx/>
              <a:buNone/>
              <a:defRPr/>
            </a:pPr>
            <a:r>
              <a:rPr lang="en-US" sz="2000" b="1" dirty="0">
                <a:cs typeface="+mn-cs"/>
              </a:rPr>
              <a:t>Appendix P2: PDL Change Request Form </a:t>
            </a:r>
          </a:p>
          <a:p>
            <a:pPr eaLnBrk="1" hangingPunct="1">
              <a:buFontTx/>
              <a:buNone/>
              <a:defRPr/>
            </a:pPr>
            <a:r>
              <a:rPr lang="en-US" sz="2000" b="1" dirty="0">
                <a:cs typeface="+mn-cs"/>
              </a:rPr>
              <a:t>Appendix P3: PDL Report Form </a:t>
            </a:r>
          </a:p>
          <a:p>
            <a:pPr eaLnBrk="1" hangingPunct="1">
              <a:buNone/>
              <a:defRPr/>
            </a:pPr>
            <a:endParaRPr lang="en-US" sz="1800" i="1" dirty="0">
              <a:solidFill>
                <a:srgbClr val="CC3300"/>
              </a:solidFill>
              <a:cs typeface="+mn-cs"/>
            </a:endParaRPr>
          </a:p>
          <a:p>
            <a:pPr eaLnBrk="1" hangingPunct="1">
              <a:buNone/>
              <a:defRPr/>
            </a:pPr>
            <a:r>
              <a:rPr lang="en-US" sz="1800" i="1" dirty="0">
                <a:solidFill>
                  <a:srgbClr val="CC3300"/>
                </a:solidFill>
                <a:cs typeface="+mn-cs"/>
              </a:rPr>
              <a:t>Individual Articles and Appendices available online:  </a:t>
            </a:r>
            <a:r>
              <a:rPr lang="en-US" sz="1800" i="1" u="sng" dirty="0">
                <a:solidFill>
                  <a:srgbClr val="CC3300"/>
                </a:solidFill>
                <a:cs typeface="+mn-cs"/>
              </a:rPr>
              <a:t>fa.fhda.edu</a:t>
            </a:r>
            <a:r>
              <a:rPr lang="en-US" sz="1800" i="1" dirty="0">
                <a:solidFill>
                  <a:srgbClr val="CC3300"/>
                </a:solidFill>
                <a:cs typeface="+mn-cs"/>
              </a:rPr>
              <a:t>, </a:t>
            </a:r>
            <a:r>
              <a:rPr lang="en-US" sz="1800" i="1" dirty="0">
                <a:solidFill>
                  <a:srgbClr val="CC3300"/>
                </a:solidFill>
                <a:cs typeface="+mn-cs"/>
                <a:hlinkClick r:id="rId3"/>
              </a:rPr>
              <a:t>http://fafhda.org/agreement_articles.html</a:t>
            </a:r>
            <a:endParaRPr lang="en-US" sz="1800" i="1" dirty="0">
              <a:solidFill>
                <a:srgbClr val="CC3300"/>
              </a:solidFill>
              <a:cs typeface="+mn-cs"/>
            </a:endParaRPr>
          </a:p>
        </p:txBody>
      </p:sp>
      <p:graphicFrame>
        <p:nvGraphicFramePr>
          <p:cNvPr id="17411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81000" y="447675"/>
          <a:ext cx="4038600" cy="229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4" imgW="5473016" imgH="3111111" progId="Photoshop.Image.9">
                  <p:embed/>
                </p:oleObj>
              </mc:Choice>
              <mc:Fallback>
                <p:oleObj name="Image" r:id="rId4" imgW="5473016" imgH="3111111" progId="Photoshop.Image.9">
                  <p:embed/>
                  <p:pic>
                    <p:nvPicPr>
                      <p:cNvPr id="1741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47675"/>
                        <a:ext cx="4038600" cy="229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 descr="MC900434828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389290"/>
            <a:ext cx="1295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971800"/>
            <a:ext cx="7010400" cy="1905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sz="2400" b="1">
              <a:cs typeface="+mn-cs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en-US" sz="6600" b="1">
                <a:cs typeface="+mn-cs"/>
              </a:rPr>
              <a:t> </a:t>
            </a:r>
            <a:r>
              <a:rPr lang="en-US" sz="4800" b="1">
                <a:cs typeface="+mn-cs"/>
              </a:rPr>
              <a:t>Helpful Tips</a:t>
            </a:r>
          </a:p>
        </p:txBody>
      </p:sp>
      <p:graphicFrame>
        <p:nvGraphicFramePr>
          <p:cNvPr id="52227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81000" y="381000"/>
          <a:ext cx="4038600" cy="229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3" imgW="5473016" imgH="3111111" progId="Photoshop.Image.9">
                  <p:embed/>
                </p:oleObj>
              </mc:Choice>
              <mc:Fallback>
                <p:oleObj name="Image" r:id="rId3" imgW="5473016" imgH="3111111" progId="Photoshop.Image.9">
                  <p:embed/>
                  <p:pic>
                    <p:nvPicPr>
                      <p:cNvPr id="5222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81000"/>
                        <a:ext cx="4038600" cy="229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title"/>
          </p:nvPr>
        </p:nvSpPr>
        <p:spPr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chemeClr val="bg1"/>
                </a:solidFill>
                <a:cs typeface="+mj-cs"/>
              </a:rPr>
              <a:t>Helpful Tips</a:t>
            </a:r>
            <a:endParaRPr lang="en-US" b="1">
              <a:cs typeface="+mj-cs"/>
            </a:endParaRPr>
          </a:p>
        </p:txBody>
      </p:sp>
      <p:sp>
        <p:nvSpPr>
          <p:cNvPr id="148484" name="Text Box 4"/>
          <p:cNvSpPr txBox="1">
            <a:spLocks noChangeArrowheads="1"/>
          </p:cNvSpPr>
          <p:nvPr/>
        </p:nvSpPr>
        <p:spPr bwMode="auto">
          <a:xfrm>
            <a:off x="533400" y="1524000"/>
            <a:ext cx="80010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 typeface="Times" charset="0"/>
              <a:buAutoNum type="arabicPeriod"/>
            </a:pPr>
            <a:r>
              <a:rPr lang="en-US" altLang="en-US" dirty="0"/>
              <a:t>Read </a:t>
            </a:r>
            <a:r>
              <a:rPr lang="en-US" altLang="en-US" i="1" dirty="0"/>
              <a:t>Article 17</a:t>
            </a:r>
            <a:r>
              <a:rPr lang="en-US" altLang="en-US" dirty="0"/>
              <a:t>–</a:t>
            </a:r>
            <a:r>
              <a:rPr lang="en-US" altLang="en-US" u="sng" dirty="0"/>
              <a:t>twice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800" dirty="0"/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 startAt="2"/>
            </a:pPr>
            <a:r>
              <a:rPr lang="en-US" altLang="en-US" dirty="0"/>
              <a:t>In filling out the application</a:t>
            </a:r>
            <a:endParaRPr lang="en-US" altLang="en-US" sz="1800" dirty="0"/>
          </a:p>
          <a:p>
            <a:pPr eaLnBrk="1" hangingPunct="1">
              <a:spcBef>
                <a:spcPct val="50000"/>
              </a:spcBef>
              <a:buFont typeface="Times" charset="0"/>
              <a:buNone/>
            </a:pPr>
            <a:r>
              <a:rPr lang="en-US" altLang="en-US" sz="1400" dirty="0"/>
              <a:t>	</a:t>
            </a:r>
            <a:r>
              <a:rPr lang="en-US" altLang="en-US" sz="1600" b="1" dirty="0">
                <a:latin typeface="Wingdings" pitchFamily="2" charset="2"/>
                <a:sym typeface="Wingdings" pitchFamily="2" charset="2"/>
              </a:rPr>
              <a:t></a:t>
            </a:r>
            <a:r>
              <a:rPr lang="en-US" altLang="en-US" sz="1600" dirty="0"/>
              <a:t> </a:t>
            </a:r>
            <a:r>
              <a:rPr lang="en-US" altLang="en-US" sz="1400" dirty="0"/>
              <a:t>Spend sufficient time pondering PDL objectives</a:t>
            </a:r>
          </a:p>
          <a:p>
            <a:pPr eaLnBrk="1" hangingPunct="1">
              <a:buFont typeface="Times" charset="0"/>
              <a:buNone/>
            </a:pPr>
            <a:endParaRPr lang="en-US" altLang="en-US" sz="1400" dirty="0"/>
          </a:p>
          <a:p>
            <a:pPr eaLnBrk="1" hangingPunct="1">
              <a:spcBef>
                <a:spcPct val="50000"/>
              </a:spcBef>
              <a:buFont typeface="Times" charset="0"/>
              <a:buNone/>
            </a:pPr>
            <a:r>
              <a:rPr lang="en-US" altLang="en-US" sz="1400" dirty="0"/>
              <a:t>	</a:t>
            </a:r>
            <a:r>
              <a:rPr lang="en-US" altLang="en-US" sz="1600" b="1" dirty="0">
                <a:latin typeface="Wingdings" pitchFamily="2" charset="2"/>
                <a:sym typeface="Wingdings" pitchFamily="2" charset="2"/>
              </a:rPr>
              <a:t></a:t>
            </a:r>
            <a:r>
              <a:rPr lang="en-US" altLang="en-US" sz="1600" dirty="0"/>
              <a:t> </a:t>
            </a:r>
            <a:r>
              <a:rPr lang="en-US" altLang="en-US" sz="1400" dirty="0"/>
              <a:t>Check objectives expressed as broad goals/aims,</a:t>
            </a:r>
          </a:p>
          <a:p>
            <a:pPr eaLnBrk="1" hangingPunct="1">
              <a:buFont typeface="Times" charset="0"/>
              <a:buNone/>
            </a:pPr>
            <a:r>
              <a:rPr lang="en-US" altLang="en-US" sz="1400" dirty="0"/>
              <a:t> 	     	not specific activities. </a:t>
            </a:r>
          </a:p>
          <a:p>
            <a:pPr eaLnBrk="1" hangingPunct="1">
              <a:buFont typeface="Times" charset="0"/>
              <a:buNone/>
            </a:pPr>
            <a:r>
              <a:rPr lang="en-US" altLang="en-US" sz="1400" dirty="0"/>
              <a:t>	     Does not need to include detailed explanation of rationale. </a:t>
            </a:r>
          </a:p>
          <a:p>
            <a:pPr eaLnBrk="1" hangingPunct="1">
              <a:buFont typeface="Times" charset="0"/>
              <a:buNone/>
            </a:pPr>
            <a:r>
              <a:rPr lang="en-US" altLang="en-US" sz="1400" dirty="0"/>
              <a:t>            PLEASE bullet point the objectives </a:t>
            </a:r>
          </a:p>
          <a:p>
            <a:pPr eaLnBrk="1" hangingPunct="1">
              <a:buFont typeface="Times" charset="0"/>
              <a:buNone/>
            </a:pPr>
            <a:endParaRPr lang="en-US" altLang="en-US" sz="1400" dirty="0"/>
          </a:p>
          <a:p>
            <a:pPr eaLnBrk="1" hangingPunct="1">
              <a:spcBef>
                <a:spcPct val="50000"/>
              </a:spcBef>
              <a:buFont typeface="Times" charset="0"/>
              <a:buNone/>
            </a:pPr>
            <a:r>
              <a:rPr lang="en-US" altLang="en-US" sz="1400" dirty="0"/>
              <a:t>	</a:t>
            </a:r>
            <a:r>
              <a:rPr lang="en-US" altLang="en-US" sz="1600" b="1" dirty="0">
                <a:latin typeface="Wingdings" pitchFamily="2" charset="2"/>
                <a:sym typeface="Wingdings" pitchFamily="2" charset="2"/>
              </a:rPr>
              <a:t></a:t>
            </a:r>
            <a:r>
              <a:rPr lang="en-US" altLang="en-US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1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Check </a:t>
            </a:r>
            <a:r>
              <a:rPr lang="en-US" altLang="en-US" sz="1400" dirty="0"/>
              <a:t>activities are listed separately by </a:t>
            </a:r>
            <a:r>
              <a:rPr lang="en-US" altLang="en-US" sz="1400" u="sng" dirty="0"/>
              <a:t>each</a:t>
            </a:r>
            <a:r>
              <a:rPr lang="en-US" altLang="en-US" sz="1400" dirty="0"/>
              <a:t> quarter of leave</a:t>
            </a:r>
          </a:p>
          <a:p>
            <a:pPr eaLnBrk="1" hangingPunct="1">
              <a:spcBef>
                <a:spcPct val="50000"/>
              </a:spcBef>
              <a:buFont typeface="Times" charset="0"/>
              <a:buNone/>
            </a:pPr>
            <a:endParaRPr lang="en-US" altLang="en-US" sz="1400" dirty="0"/>
          </a:p>
          <a:p>
            <a:pPr eaLnBrk="1" hangingPunct="1">
              <a:spcBef>
                <a:spcPct val="50000"/>
              </a:spcBef>
              <a:buFont typeface="Times" charset="0"/>
              <a:buNone/>
            </a:pPr>
            <a:r>
              <a:rPr lang="en-US" altLang="en-US" sz="1400" dirty="0"/>
              <a:t>	</a:t>
            </a:r>
            <a:r>
              <a:rPr lang="en-US" altLang="en-US" sz="1600" b="1" dirty="0">
                <a:latin typeface="Wingdings" pitchFamily="2" charset="2"/>
                <a:sym typeface="Wingdings" pitchFamily="2" charset="2"/>
              </a:rPr>
              <a:t></a:t>
            </a:r>
            <a:r>
              <a:rPr lang="en-US" altLang="en-US" sz="1600" dirty="0"/>
              <a:t> </a:t>
            </a:r>
            <a:r>
              <a:rPr lang="en-US" altLang="en-US" sz="1400" dirty="0"/>
              <a:t>Think of verification from another person’s </a:t>
            </a:r>
            <a:r>
              <a:rPr lang="en-US" altLang="ja-JP" sz="1400" dirty="0"/>
              <a:t>point of view: what will Committee get/see                          	that confirms e</a:t>
            </a:r>
            <a:r>
              <a:rPr lang="en-US" altLang="en-US" sz="1400" dirty="0"/>
              <a:t>ach activity successfully completed?</a:t>
            </a:r>
          </a:p>
        </p:txBody>
      </p:sp>
      <p:pic>
        <p:nvPicPr>
          <p:cNvPr id="4" name="Picture 3" descr="MC900413596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981200"/>
            <a:ext cx="2300288" cy="199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8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8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8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8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8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8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84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84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84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84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84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84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84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84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84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84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4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title"/>
          </p:nvPr>
        </p:nvSpPr>
        <p:spPr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chemeClr val="bg1"/>
                </a:solidFill>
                <a:cs typeface="+mj-cs"/>
              </a:rPr>
              <a:t>Helpful Tips</a:t>
            </a:r>
            <a:endParaRPr lang="en-US" b="1">
              <a:cs typeface="+mj-cs"/>
            </a:endParaRPr>
          </a:p>
        </p:txBody>
      </p:sp>
      <p:sp>
        <p:nvSpPr>
          <p:cNvPr id="150532" name="Text Box 4"/>
          <p:cNvSpPr txBox="1">
            <a:spLocks noChangeArrowheads="1"/>
          </p:cNvSpPr>
          <p:nvPr/>
        </p:nvSpPr>
        <p:spPr bwMode="auto">
          <a:xfrm>
            <a:off x="304800" y="1600200"/>
            <a:ext cx="86106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40" tIns="45720" rIns="91440" bIns="45720" anchor="t"/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800" dirty="0"/>
              <a:t>3. Meet 3 contractual deadlines: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/>
              <a:t>	</a:t>
            </a:r>
            <a:r>
              <a:rPr lang="en-US" altLang="en-US" sz="1800" dirty="0">
                <a:latin typeface="Wingdings" pitchFamily="2" charset="2"/>
                <a:sym typeface="Wingdings" pitchFamily="2" charset="2"/>
              </a:rPr>
              <a:t></a:t>
            </a:r>
            <a:r>
              <a:rPr lang="en-US" altLang="en-US" sz="1800" dirty="0">
                <a:sym typeface="Wingdings" pitchFamily="2" charset="2"/>
              </a:rPr>
              <a:t> </a:t>
            </a:r>
            <a:r>
              <a:rPr lang="en-US" altLang="en-US" sz="1800" dirty="0"/>
              <a:t>by Oct 10 confer with Dean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800" dirty="0">
                <a:latin typeface="Arial"/>
                <a:ea typeface="ＭＳ Ｐゴシック"/>
                <a:cs typeface="Arial"/>
              </a:rPr>
              <a:t>	</a:t>
            </a:r>
            <a:r>
              <a:rPr lang="en-US" altLang="en-US" sz="1800" dirty="0">
                <a:latin typeface="Wingdings"/>
                <a:ea typeface="ＭＳ Ｐゴシック"/>
                <a:sym typeface="Wingdings" pitchFamily="2" charset="2"/>
              </a:rPr>
              <a:t></a:t>
            </a:r>
            <a:r>
              <a:rPr lang="en-US" altLang="en-US" sz="1800" dirty="0">
                <a:latin typeface="Arial"/>
                <a:ea typeface="ＭＳ Ｐゴシック"/>
                <a:cs typeface="Arial"/>
                <a:sym typeface="Wingdings" pitchFamily="2" charset="2"/>
              </a:rPr>
              <a:t> </a:t>
            </a:r>
            <a:r>
              <a:rPr lang="en-US" altLang="en-US" sz="1800" dirty="0">
                <a:latin typeface="Arial"/>
                <a:ea typeface="ＭＳ Ｐゴシック"/>
                <a:cs typeface="Arial"/>
              </a:rPr>
              <a:t>by Oct 14, 4:30 p.m., submit </a:t>
            </a:r>
            <a:r>
              <a:rPr lang="en-US" altLang="en-US" sz="1800" i="1" dirty="0">
                <a:latin typeface="Arial"/>
                <a:ea typeface="ＭＳ Ｐゴシック"/>
                <a:cs typeface="Arial"/>
              </a:rPr>
              <a:t>Appendix P1</a:t>
            </a:r>
            <a:r>
              <a:rPr lang="en-US" altLang="en-US" sz="1800" dirty="0">
                <a:latin typeface="Arial"/>
                <a:ea typeface="ＭＳ Ｐゴシック"/>
                <a:cs typeface="Arial"/>
              </a:rPr>
              <a:t> to District Office Human Resources (</a:t>
            </a:r>
            <a:r>
              <a:rPr lang="en-US" sz="1800" dirty="0">
                <a:latin typeface="Arial"/>
                <a:ea typeface="ＭＳ Ｐゴシック"/>
                <a:cs typeface="Arial"/>
              </a:rPr>
              <a:t>hr@fhda.edu</a:t>
            </a:r>
            <a:r>
              <a:rPr lang="en-US" altLang="en-US" sz="1800" dirty="0">
                <a:latin typeface="Arial"/>
                <a:ea typeface="ＭＳ Ｐゴシック"/>
                <a:cs typeface="Arial"/>
              </a:rPr>
              <a:t>)</a:t>
            </a:r>
          </a:p>
          <a:p>
            <a:pPr eaLnBrk="1" hangingPunct="1">
              <a:spcBef>
                <a:spcPts val="1000"/>
              </a:spcBef>
              <a:buFont typeface="Wingdings" pitchFamily="2" charset="2"/>
              <a:buNone/>
            </a:pPr>
            <a:r>
              <a:rPr lang="en-US" altLang="en-US" sz="1800" dirty="0"/>
              <a:t>	</a:t>
            </a:r>
            <a:r>
              <a:rPr lang="en-US" altLang="en-US" sz="1800" dirty="0">
                <a:latin typeface="Wingdings" pitchFamily="2" charset="2"/>
                <a:sym typeface="Wingdings" pitchFamily="2" charset="2"/>
              </a:rPr>
              <a:t></a:t>
            </a:r>
            <a:r>
              <a:rPr lang="en-US" altLang="en-US" sz="1800" dirty="0">
                <a:sym typeface="Wingdings" pitchFamily="2" charset="2"/>
              </a:rPr>
              <a:t> </a:t>
            </a:r>
            <a:r>
              <a:rPr lang="en-US" altLang="en-US" sz="1800" dirty="0"/>
              <a:t>30 days after return from </a:t>
            </a:r>
            <a:r>
              <a:rPr lang="en-US" altLang="en-US" sz="1800" u="sng" dirty="0"/>
              <a:t>last quarter</a:t>
            </a:r>
            <a:r>
              <a:rPr lang="en-US" altLang="en-US" sz="1800" dirty="0"/>
              <a:t> PDL, submit </a:t>
            </a:r>
            <a:r>
              <a:rPr lang="en-US" altLang="en-US" sz="1800" i="1" dirty="0"/>
              <a:t>Appendix P3</a:t>
            </a:r>
            <a:r>
              <a:rPr lang="en-US" altLang="en-US" sz="1800" dirty="0"/>
              <a:t> + verification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1800" dirty="0"/>
              <a:t>          to District Office of Human Resources.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1000" dirty="0"/>
          </a:p>
          <a:p>
            <a:pPr eaLnBrk="1" hangingPunct="1">
              <a:spcBef>
                <a:spcPct val="50000"/>
              </a:spcBef>
              <a:buFont typeface="Arial" pitchFamily="34" charset="0"/>
              <a:buAutoNum type="arabicPeriod" startAt="4"/>
            </a:pPr>
            <a:r>
              <a:rPr lang="en-US" altLang="en-US" sz="1800" dirty="0"/>
              <a:t>Do </a:t>
            </a:r>
            <a:r>
              <a:rPr lang="en-US" altLang="en-US" sz="1800" b="1" dirty="0"/>
              <a:t>not</a:t>
            </a:r>
            <a:r>
              <a:rPr lang="en-US" altLang="en-US" sz="1800" dirty="0"/>
              <a:t> rely on someone else – such as, a helpful</a:t>
            </a:r>
          </a:p>
          <a:p>
            <a:pPr eaLnBrk="1" hangingPunct="1"/>
            <a:r>
              <a:rPr lang="en-US" altLang="en-US" sz="1800" dirty="0"/>
              <a:t>      colleague/Dean – to turn in application. AND,</a:t>
            </a:r>
          </a:p>
          <a:p>
            <a:pPr eaLnBrk="1" hangingPunct="1"/>
            <a:r>
              <a:rPr lang="en-US" altLang="en-US" sz="1800" dirty="0"/>
              <a:t>      </a:t>
            </a:r>
          </a:p>
          <a:p>
            <a:pPr eaLnBrk="1" hangingPunct="1">
              <a:buAutoNum type="arabicPeriod" startAt="5"/>
            </a:pPr>
            <a:r>
              <a:rPr lang="en-US" altLang="en-US" sz="1800" dirty="0"/>
              <a:t>Do </a:t>
            </a:r>
            <a:r>
              <a:rPr lang="en-US" altLang="en-US" sz="1800" b="1" dirty="0"/>
              <a:t>not</a:t>
            </a:r>
            <a:r>
              <a:rPr lang="en-US" altLang="en-US" sz="1800" dirty="0"/>
              <a:t> listen to rumor/advice to ignore PDL process</a:t>
            </a:r>
          </a:p>
          <a:p>
            <a:pPr eaLnBrk="1" hangingPunct="1">
              <a:buAutoNum type="arabicPeriod" startAt="5"/>
            </a:pPr>
            <a:endParaRPr lang="en-US" altLang="en-US" sz="1800" dirty="0"/>
          </a:p>
          <a:p>
            <a:pPr eaLnBrk="1" hangingPunct="1">
              <a:buAutoNum type="arabicPeriod" startAt="5"/>
            </a:pPr>
            <a:r>
              <a:rPr lang="en-US" altLang="en-US" sz="1800" dirty="0"/>
              <a:t>Submit </a:t>
            </a:r>
            <a:r>
              <a:rPr lang="en-US" altLang="en-US" sz="1800" i="1" dirty="0"/>
              <a:t>Appendix P2</a:t>
            </a:r>
            <a:r>
              <a:rPr lang="en-US" altLang="en-US" sz="1800" dirty="0"/>
              <a:t> to District Office of Human Resources </a:t>
            </a:r>
            <a:r>
              <a:rPr lang="en-US" altLang="en-US" sz="1800" b="1" dirty="0">
                <a:solidFill>
                  <a:srgbClr val="CC3300"/>
                </a:solidFill>
              </a:rPr>
              <a:t>before</a:t>
            </a:r>
            <a:r>
              <a:rPr lang="en-US" altLang="en-US" sz="1800" dirty="0"/>
              <a:t> changing PDL quarter date or activity</a:t>
            </a:r>
          </a:p>
          <a:p>
            <a:pPr eaLnBrk="1" hangingPunct="1">
              <a:buAutoNum type="arabicPeriod" startAt="5"/>
            </a:pPr>
            <a:endParaRPr lang="en-US" altLang="en-US" sz="1800" dirty="0"/>
          </a:p>
          <a:p>
            <a:pPr eaLnBrk="1" hangingPunct="1">
              <a:buAutoNum type="arabicPeriod" startAt="5"/>
            </a:pPr>
            <a:r>
              <a:rPr lang="en-US" altLang="en-US" sz="1800" dirty="0"/>
              <a:t>When unclear on PDL process, ask FA or District Office of Human Resources </a:t>
            </a:r>
          </a:p>
        </p:txBody>
      </p:sp>
      <p:pic>
        <p:nvPicPr>
          <p:cNvPr id="3" name="Picture 2" descr="MC900044875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429000"/>
            <a:ext cx="1371600" cy="124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0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0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0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0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0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0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0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0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0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0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0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0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05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05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05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05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05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05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05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05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053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053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2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title"/>
          </p:nvPr>
        </p:nvSpPr>
        <p:spPr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chemeClr val="bg1"/>
                </a:solidFill>
                <a:cs typeface="+mj-cs"/>
              </a:rPr>
              <a:t>FAQs</a:t>
            </a:r>
            <a:endParaRPr lang="en-US" b="1" dirty="0">
              <a:cs typeface="+mj-cs"/>
            </a:endParaRPr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7542213" cy="434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Times" charset="0"/>
              <a:buNone/>
            </a:pPr>
            <a:r>
              <a:rPr lang="en-US" altLang="en-US" sz="1800" b="1" i="1" dirty="0">
                <a:solidFill>
                  <a:srgbClr val="CC3300"/>
                </a:solidFill>
              </a:rPr>
              <a:t>Q: Are applications ever rejected?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Times" charset="0"/>
              <a:buNone/>
            </a:pPr>
            <a:r>
              <a:rPr lang="en-US" altLang="en-US" sz="1800" dirty="0"/>
              <a:t>A: Yes, if turned in late; otherwise, committee works diligently with faculty to improve/clarify application to recommend for approval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Times" charset="0"/>
              <a:buNone/>
            </a:pPr>
            <a:r>
              <a:rPr lang="en-US" altLang="en-US" sz="1800" dirty="0"/>
              <a:t>A: Sometimes applications remain in “not yet recommended” status.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Times" charset="0"/>
              <a:buNone/>
            </a:pPr>
            <a:endParaRPr lang="en-US" altLang="en-US" sz="1000" b="1" i="1" dirty="0">
              <a:solidFill>
                <a:srgbClr val="CC33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 typeface="Times" charset="0"/>
              <a:buNone/>
            </a:pPr>
            <a:r>
              <a:rPr lang="en-US" altLang="en-US" sz="1800" b="1" i="1" dirty="0">
                <a:solidFill>
                  <a:srgbClr val="CC3300"/>
                </a:solidFill>
              </a:rPr>
              <a:t>Q: Are sample PDLs available to review?</a:t>
            </a:r>
          </a:p>
          <a:p>
            <a:pPr eaLnBrk="1" hangingPunct="1">
              <a:spcBef>
                <a:spcPct val="50000"/>
              </a:spcBef>
              <a:buFont typeface="Times" charset="0"/>
              <a:buNone/>
            </a:pPr>
            <a:r>
              <a:rPr lang="en-US" altLang="en-US" sz="1800" dirty="0"/>
              <a:t>A: Not currently; past concern is that samples may limit creativity and may be interpreted as </a:t>
            </a:r>
            <a:r>
              <a:rPr lang="ja-JP" altLang="en-US" sz="1800" dirty="0"/>
              <a:t>“</a:t>
            </a:r>
            <a:r>
              <a:rPr lang="en-US" altLang="ja-JP" sz="1800" dirty="0"/>
              <a:t>benchmarks</a:t>
            </a:r>
            <a:r>
              <a:rPr lang="ja-JP" altLang="en-US" sz="1800" dirty="0"/>
              <a:t>”</a:t>
            </a:r>
            <a:r>
              <a:rPr lang="en-US" altLang="ja-JP" sz="1800" dirty="0"/>
              <a:t> for scope/amount of work</a:t>
            </a:r>
          </a:p>
          <a:p>
            <a:pPr eaLnBrk="1" hangingPunct="1">
              <a:spcBef>
                <a:spcPct val="50000"/>
              </a:spcBef>
              <a:buFont typeface="Times" charset="0"/>
              <a:buNone/>
            </a:pPr>
            <a:r>
              <a:rPr lang="en-US" altLang="ja-JP" sz="1800" dirty="0"/>
              <a:t>A: You might  ask your colleagues who have recently taken a PDL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Times" charset="0"/>
              <a:buNone/>
            </a:pPr>
            <a:endParaRPr lang="en-US" altLang="en-US" sz="1000" dirty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Times" charset="0"/>
              <a:buNone/>
            </a:pPr>
            <a:r>
              <a:rPr lang="en-US" altLang="en-US" sz="1800" b="1" i="1" dirty="0">
                <a:solidFill>
                  <a:srgbClr val="CC3300"/>
                </a:solidFill>
              </a:rPr>
              <a:t>Q: Are PDL Reports ever referred to President?</a:t>
            </a:r>
            <a:endParaRPr lang="en-US" altLang="en-US" sz="800" b="1" i="1" dirty="0">
              <a:solidFill>
                <a:srgbClr val="CC3300"/>
              </a:solidFill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 typeface="Times" charset="0"/>
              <a:buNone/>
            </a:pPr>
            <a:r>
              <a:rPr lang="en-US" altLang="en-US" sz="1800" dirty="0"/>
              <a:t>A: Yes, if faculty changed PDL or did not successfully complete PDL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 typeface="Times" charset="0"/>
              <a:buNone/>
            </a:pPr>
            <a:r>
              <a:rPr lang="en-US" altLang="en-US" sz="1800" dirty="0"/>
              <a:t>	contract (including if P2 changes not submitted).</a:t>
            </a:r>
          </a:p>
          <a:p>
            <a:pPr eaLnBrk="1" hangingPunct="1">
              <a:spcBef>
                <a:spcPct val="50000"/>
              </a:spcBef>
              <a:buFont typeface="Times" charset="0"/>
              <a:buNone/>
            </a:pPr>
            <a:r>
              <a:rPr lang="en-US" altLang="en-US" sz="2800" dirty="0"/>
              <a:t>               OTHER QUESTIONS?</a:t>
            </a:r>
            <a:r>
              <a:rPr lang="en-US" altLang="en-US" dirty="0"/>
              <a:t> </a:t>
            </a:r>
          </a:p>
          <a:p>
            <a:pPr eaLnBrk="1" hangingPunct="1">
              <a:spcBef>
                <a:spcPct val="50000"/>
              </a:spcBef>
              <a:buFont typeface="Times" charset="0"/>
              <a:buNone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5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5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5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5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5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5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5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5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5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5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56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56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56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56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56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56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56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56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56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56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2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71800" y="2895600"/>
            <a:ext cx="5715000" cy="30480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endParaRPr lang="en-US" sz="2800" b="1">
              <a:cs typeface="+mn-cs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4800">
                <a:cs typeface="+mn-cs"/>
              </a:rPr>
              <a:t>The Application:</a:t>
            </a:r>
            <a:endParaRPr lang="en-US" sz="4800" b="1">
              <a:cs typeface="+mn-cs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4800" i="1">
                <a:cs typeface="+mn-cs"/>
              </a:rPr>
              <a:t>Appendix P1</a:t>
            </a:r>
            <a:endParaRPr lang="en-US" sz="5400">
              <a:cs typeface="+mn-cs"/>
            </a:endParaRPr>
          </a:p>
        </p:txBody>
      </p:sp>
      <p:graphicFrame>
        <p:nvGraphicFramePr>
          <p:cNvPr id="19459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81000" y="447675"/>
          <a:ext cx="4038600" cy="229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3" imgW="5473016" imgH="3111111" progId="Photoshop.Image.9">
                  <p:embed/>
                </p:oleObj>
              </mc:Choice>
              <mc:Fallback>
                <p:oleObj name="Image" r:id="rId3" imgW="5473016" imgH="3111111" progId="Photoshop.Image.9">
                  <p:embed/>
                  <p:pic>
                    <p:nvPicPr>
                      <p:cNvPr id="1945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47675"/>
                        <a:ext cx="4038600" cy="229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chemeClr val="bg1"/>
                </a:solidFill>
                <a:cs typeface="+mj-cs"/>
              </a:rPr>
              <a:t>PDL Application = Binding Contract  </a:t>
            </a:r>
            <a:r>
              <a:rPr lang="en-US" sz="3600" b="1" dirty="0">
                <a:solidFill>
                  <a:schemeClr val="bg1"/>
                </a:solidFill>
                <a:cs typeface="+mj-cs"/>
              </a:rPr>
              <a:t>  </a:t>
            </a:r>
            <a:endParaRPr lang="en-US" b="1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620000" cy="4297363"/>
          </a:xfrm>
        </p:spPr>
        <p:txBody>
          <a:bodyPr/>
          <a:lstStyle/>
          <a:p>
            <a:pPr marL="0" indent="0">
              <a:buNone/>
            </a:pPr>
            <a:endParaRPr lang="en-US" altLang="en-US" sz="2400" u="sng" dirty="0"/>
          </a:p>
          <a:p>
            <a:pPr marL="0" indent="0">
              <a:buNone/>
            </a:pPr>
            <a:r>
              <a:rPr lang="en-US" altLang="en-US" sz="2400" u="sng" dirty="0"/>
              <a:t>Appendix P1</a:t>
            </a:r>
            <a:r>
              <a:rPr lang="en-US" altLang="en-US" sz="2400" dirty="0"/>
              <a:t>: PDL Application = </a:t>
            </a:r>
          </a:p>
          <a:p>
            <a:pPr marL="0" indent="0">
              <a:buNone/>
            </a:pPr>
            <a:r>
              <a:rPr lang="en-US" altLang="en-US" sz="2400" b="1" dirty="0">
                <a:solidFill>
                  <a:srgbClr val="CC3300"/>
                </a:solidFill>
              </a:rPr>
              <a:t>	</a:t>
            </a:r>
            <a:r>
              <a:rPr lang="en-US" altLang="en-US" b="1" dirty="0">
                <a:solidFill>
                  <a:srgbClr val="CC3300"/>
                </a:solidFill>
              </a:rPr>
              <a:t>SIGNED CONTRACT</a:t>
            </a:r>
            <a:endParaRPr lang="en-US" altLang="en-US" sz="2400" b="1" dirty="0">
              <a:solidFill>
                <a:srgbClr val="CC3300"/>
              </a:solidFill>
            </a:endParaRPr>
          </a:p>
          <a:p>
            <a:pPr marL="0" indent="0">
              <a:buNone/>
            </a:pPr>
            <a:r>
              <a:rPr lang="en-US" altLang="en-US" sz="2400" b="1" dirty="0">
                <a:solidFill>
                  <a:srgbClr val="CC3300"/>
                </a:solidFill>
              </a:rPr>
              <a:t>		</a:t>
            </a:r>
            <a:endParaRPr lang="en-US" altLang="en-US" sz="2400" i="1" dirty="0"/>
          </a:p>
          <a:p>
            <a:pPr>
              <a:buFontTx/>
              <a:buNone/>
            </a:pPr>
            <a:endParaRPr lang="en-US" altLang="en-US" sz="1000" dirty="0"/>
          </a:p>
          <a:p>
            <a:pPr>
              <a:buFontTx/>
              <a:buNone/>
            </a:pPr>
            <a:endParaRPr lang="en-US" altLang="en-US" sz="1000" dirty="0"/>
          </a:p>
          <a:p>
            <a:pPr>
              <a:buFontTx/>
              <a:buNone/>
            </a:pPr>
            <a:endParaRPr lang="en-US" altLang="en-US" sz="1000" dirty="0"/>
          </a:p>
        </p:txBody>
      </p:sp>
      <p:pic>
        <p:nvPicPr>
          <p:cNvPr id="3" name="Picture 2" descr="MC900300842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700" y="3429000"/>
            <a:ext cx="190341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" dur="1000"/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chemeClr val="bg1"/>
                </a:solidFill>
                <a:cs typeface="+mj-cs"/>
              </a:rPr>
              <a:t>PDL Application = Binding Contract  </a:t>
            </a:r>
            <a:r>
              <a:rPr lang="en-US" sz="3600" b="1" dirty="0">
                <a:solidFill>
                  <a:schemeClr val="bg1"/>
                </a:solidFill>
                <a:cs typeface="+mj-cs"/>
              </a:rPr>
              <a:t>  </a:t>
            </a:r>
            <a:endParaRPr lang="en-US" b="1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620000" cy="4602163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ja-JP" sz="2400" u="sng" dirty="0"/>
              <a:t>PDL Application = Binding Contract</a:t>
            </a:r>
          </a:p>
          <a:p>
            <a:pPr>
              <a:buFont typeface="Wingdings" panose="05000000000000000000" pitchFamily="2" charset="2"/>
              <a:buChar char="v"/>
            </a:pPr>
            <a:endParaRPr lang="en-US" altLang="ja-JP" sz="1100" u="sng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altLang="ja-JP" sz="2400" u="sng" dirty="0"/>
              <a:t>Appendix P2</a:t>
            </a:r>
            <a:r>
              <a:rPr lang="en-US" altLang="ja-JP" sz="2400" dirty="0"/>
              <a:t>: Change</a:t>
            </a:r>
            <a:endParaRPr lang="en-US" altLang="ja-JP" sz="18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</a:t>
            </a:r>
            <a:r>
              <a:rPr lang="en-US" altLang="en-US" sz="1200" b="1" i="1" dirty="0"/>
              <a:t>– moving date of PDL quarter  </a:t>
            </a:r>
          </a:p>
          <a:p>
            <a:pPr>
              <a:buFontTx/>
              <a:buNone/>
            </a:pPr>
            <a:r>
              <a:rPr lang="en-US" altLang="en-US" sz="1200" b="1" i="1" dirty="0"/>
              <a:t>	– moving activity to different PDL quarter  </a:t>
            </a:r>
          </a:p>
          <a:p>
            <a:pPr>
              <a:buFontTx/>
              <a:buNone/>
            </a:pPr>
            <a:r>
              <a:rPr lang="en-US" altLang="en-US" sz="1200" b="1" i="1" dirty="0"/>
              <a:t>	– changing activities or verification</a:t>
            </a:r>
          </a:p>
          <a:p>
            <a:pPr>
              <a:buFontTx/>
              <a:buNone/>
            </a:pPr>
            <a:r>
              <a:rPr lang="en-US" altLang="en-US" sz="2000" b="1" dirty="0">
                <a:solidFill>
                  <a:srgbClr val="CC3300"/>
                </a:solidFill>
              </a:rPr>
              <a:t>     </a:t>
            </a:r>
            <a:r>
              <a:rPr lang="en-US" altLang="en-US" sz="1800" b="1" dirty="0">
                <a:solidFill>
                  <a:srgbClr val="CC3300"/>
                </a:solidFill>
              </a:rPr>
              <a:t>REQUIRES</a:t>
            </a:r>
            <a:r>
              <a:rPr lang="en-US" altLang="en-US" sz="1800" dirty="0">
                <a:solidFill>
                  <a:srgbClr val="CC3300"/>
                </a:solidFill>
              </a:rPr>
              <a:t> </a:t>
            </a:r>
            <a:r>
              <a:rPr lang="en-US" altLang="en-US" sz="1800" dirty="0">
                <a:solidFill>
                  <a:srgbClr val="000000"/>
                </a:solidFill>
              </a:rPr>
              <a:t>pre-</a:t>
            </a:r>
            <a:r>
              <a:rPr lang="en-US" altLang="en-US" sz="1800" dirty="0"/>
              <a:t>approval of “new” contract: </a:t>
            </a:r>
            <a:r>
              <a:rPr lang="en-US" altLang="en-US" sz="1800" i="1" u="sng" dirty="0"/>
              <a:t>Appendix P2 </a:t>
            </a:r>
            <a:r>
              <a:rPr lang="en-US" altLang="en-US" sz="1800" i="1" dirty="0"/>
              <a:t>Request for</a:t>
            </a:r>
          </a:p>
          <a:p>
            <a:pPr>
              <a:buFontTx/>
              <a:buNone/>
            </a:pPr>
            <a:r>
              <a:rPr lang="en-US" altLang="en-US" sz="1800" i="1" dirty="0"/>
              <a:t>     Change (</a:t>
            </a:r>
            <a:r>
              <a:rPr lang="en-US" altLang="en-US" sz="1800" dirty="0"/>
              <a:t>as per 17.15</a:t>
            </a:r>
            <a:r>
              <a:rPr lang="en-US" altLang="en-US" sz="1800" i="1" dirty="0"/>
              <a:t>, </a:t>
            </a:r>
            <a:r>
              <a:rPr lang="en-US" altLang="en-US" sz="1800" dirty="0"/>
              <a:t>Appendix P1, official approval from Board</a:t>
            </a:r>
            <a:r>
              <a:rPr lang="en-US" altLang="en-US" sz="1800" i="1" dirty="0"/>
              <a:t>)</a:t>
            </a:r>
          </a:p>
          <a:p>
            <a:pPr>
              <a:buFontTx/>
              <a:buNone/>
            </a:pPr>
            <a:endParaRPr lang="en-US" altLang="en-US" sz="1000" dirty="0"/>
          </a:p>
          <a:p>
            <a:pPr>
              <a:buFontTx/>
              <a:buNone/>
            </a:pPr>
            <a:endParaRPr lang="en-US" altLang="en-US" sz="1000" dirty="0"/>
          </a:p>
          <a:p>
            <a:pPr>
              <a:buFontTx/>
              <a:buNone/>
            </a:pPr>
            <a:endParaRPr lang="en-US" altLang="en-US" sz="10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altLang="en-US" sz="2400" u="sng" dirty="0"/>
              <a:t>Appendix P3</a:t>
            </a:r>
            <a:r>
              <a:rPr lang="en-US" altLang="en-US" sz="2400" dirty="0"/>
              <a:t>:  Report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en-US" sz="1800" dirty="0"/>
              <a:t>If PDL contract not fulfilled (via </a:t>
            </a:r>
            <a:r>
              <a:rPr lang="en-US" altLang="en-US" sz="1800" i="1" u="sng" dirty="0"/>
              <a:t>Appendix P3 </a:t>
            </a:r>
            <a:r>
              <a:rPr lang="en-US" altLang="en-US" sz="1800" i="1" dirty="0"/>
              <a:t>Report),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en-US" sz="1800" b="1" dirty="0">
                <a:solidFill>
                  <a:srgbClr val="CC3300"/>
                </a:solidFill>
              </a:rPr>
              <a:t>REFERRED</a:t>
            </a:r>
            <a:r>
              <a:rPr lang="en-US" altLang="en-US" sz="1800" dirty="0"/>
              <a:t> to college president for review/action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en-US" sz="1800" dirty="0"/>
              <a:t>May be </a:t>
            </a:r>
            <a:r>
              <a:rPr lang="en-US" altLang="en-US" sz="1800" b="1" u="sng" dirty="0"/>
              <a:t>required to pay back</a:t>
            </a:r>
          </a:p>
        </p:txBody>
      </p:sp>
    </p:spTree>
    <p:extLst>
      <p:ext uri="{BB962C8B-B14F-4D97-AF65-F5344CB8AC3E}">
        <p14:creationId xmlns:p14="http://schemas.microsoft.com/office/powerpoint/2010/main" val="2316857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152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52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152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152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1000"/>
                                        <p:tgtEl>
                                          <p:spTgt spid="152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1000"/>
                                        <p:tgtEl>
                                          <p:spTgt spid="1525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title"/>
          </p:nvPr>
        </p:nvSpPr>
        <p:spPr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chemeClr val="bg1"/>
                </a:solidFill>
                <a:cs typeface="+mj-cs"/>
              </a:rPr>
              <a:t>PDL Application Approval</a:t>
            </a:r>
            <a:endParaRPr lang="en-US" b="1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8006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z="1800" b="1" i="1" dirty="0"/>
          </a:p>
          <a:p>
            <a:pPr eaLnBrk="1" hangingPunct="1">
              <a:buFontTx/>
              <a:buNone/>
            </a:pPr>
            <a:r>
              <a:rPr lang="en-US" altLang="en-US" sz="1800" b="1" i="1" dirty="0"/>
              <a:t>              </a:t>
            </a:r>
            <a:r>
              <a:rPr lang="en-US" altLang="en-US" sz="2000" dirty="0"/>
              <a:t>Committee recommends approval to Board </a:t>
            </a:r>
            <a:r>
              <a:rPr lang="en-US" altLang="en-US" sz="2000" b="1" i="1" u="sng" dirty="0">
                <a:solidFill>
                  <a:srgbClr val="CC3300"/>
                </a:solidFill>
              </a:rPr>
              <a:t>WHEN</a:t>
            </a:r>
          </a:p>
          <a:p>
            <a:pPr eaLnBrk="1" hangingPunct="1">
              <a:buFontTx/>
              <a:buNone/>
            </a:pPr>
            <a:r>
              <a:rPr lang="en-US" altLang="en-US" sz="2000" dirty="0"/>
              <a:t>             PDL objective(s)/activities* …</a:t>
            </a:r>
          </a:p>
          <a:p>
            <a:pPr eaLnBrk="1" hangingPunct="1">
              <a:buFontTx/>
              <a:buNone/>
            </a:pPr>
            <a:endParaRPr lang="en-US" altLang="en-US" sz="2000" b="1" dirty="0">
              <a:solidFill>
                <a:srgbClr val="CC33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z="1800" b="1" dirty="0">
                <a:solidFill>
                  <a:srgbClr val="CC3300"/>
                </a:solidFill>
              </a:rPr>
              <a:t>		Meet the Substance and Duration	Criteria, </a:t>
            </a:r>
            <a:r>
              <a:rPr lang="en-US" altLang="en-US" sz="1800" b="1" u="sng" dirty="0">
                <a:solidFill>
                  <a:srgbClr val="CC3300"/>
                </a:solidFill>
              </a:rPr>
              <a:t>and</a:t>
            </a:r>
            <a:r>
              <a:rPr lang="en-US" altLang="en-US" sz="1800" b="1" dirty="0">
                <a:solidFill>
                  <a:srgbClr val="CC3300"/>
                </a:solidFill>
              </a:rPr>
              <a:t>…</a:t>
            </a:r>
            <a:endParaRPr lang="en-US" altLang="en-US" sz="2000" dirty="0"/>
          </a:p>
          <a:p>
            <a:pPr eaLnBrk="1" hangingPunct="1">
              <a:buFontTx/>
              <a:buNone/>
            </a:pPr>
            <a:r>
              <a:rPr lang="en-US" altLang="en-US" sz="1800" i="1" dirty="0"/>
              <a:t>		</a:t>
            </a:r>
          </a:p>
          <a:p>
            <a:pPr lvl="2" eaLnBrk="1" hangingPunct="1">
              <a:buFontTx/>
              <a:buNone/>
            </a:pPr>
            <a:r>
              <a:rPr lang="en-US" altLang="en-US" sz="1000" i="1" dirty="0"/>
              <a:t>		• </a:t>
            </a:r>
            <a:r>
              <a:rPr lang="en-US" altLang="en-US" sz="1400" b="1" dirty="0">
                <a:solidFill>
                  <a:srgbClr val="CC3300"/>
                </a:solidFill>
              </a:rPr>
              <a:t>Substantially benefit </a:t>
            </a:r>
            <a:r>
              <a:rPr lang="en-US" altLang="en-US" sz="1400" dirty="0"/>
              <a:t>District and students (</a:t>
            </a:r>
            <a:r>
              <a:rPr lang="en-US" altLang="en-US" sz="800" dirty="0"/>
              <a:t>17.13.1</a:t>
            </a:r>
            <a:r>
              <a:rPr lang="en-US" altLang="en-US" sz="1400" dirty="0"/>
              <a:t>); </a:t>
            </a:r>
            <a:r>
              <a:rPr lang="en-US" altLang="en-US" sz="1400" u="sng" dirty="0"/>
              <a:t>and</a:t>
            </a:r>
          </a:p>
          <a:p>
            <a:pPr lvl="2" eaLnBrk="1" hangingPunct="1">
              <a:buFontTx/>
              <a:buNone/>
            </a:pPr>
            <a:r>
              <a:rPr lang="en-US" altLang="en-US" sz="1400" i="1" dirty="0"/>
              <a:t>		• </a:t>
            </a:r>
            <a:r>
              <a:rPr lang="en-US" altLang="en-US" sz="1400" b="1" dirty="0">
                <a:solidFill>
                  <a:srgbClr val="CC3300"/>
                </a:solidFill>
              </a:rPr>
              <a:t>Enhance job performance</a:t>
            </a:r>
            <a:r>
              <a:rPr lang="en-US" altLang="en-US" sz="1400" dirty="0">
                <a:solidFill>
                  <a:srgbClr val="CC3300"/>
                </a:solidFill>
              </a:rPr>
              <a:t>/</a:t>
            </a:r>
            <a:r>
              <a:rPr lang="en-US" altLang="en-US" sz="1400" dirty="0"/>
              <a:t>professional growth (</a:t>
            </a:r>
            <a:r>
              <a:rPr lang="en-US" altLang="en-US" sz="800" dirty="0"/>
              <a:t>17.13.2</a:t>
            </a:r>
            <a:r>
              <a:rPr lang="en-US" altLang="en-US" sz="1400" dirty="0"/>
              <a:t>); </a:t>
            </a:r>
            <a:r>
              <a:rPr lang="en-US" altLang="en-US" sz="1400" u="sng" dirty="0"/>
              <a:t>and</a:t>
            </a:r>
            <a:endParaRPr lang="en-US" altLang="en-US" sz="1400" i="1" u="sng" dirty="0"/>
          </a:p>
          <a:p>
            <a:pPr lvl="2" eaLnBrk="1" hangingPunct="1">
              <a:buFontTx/>
              <a:buNone/>
            </a:pPr>
            <a:r>
              <a:rPr lang="en-US" altLang="en-US" sz="1400" i="1" dirty="0"/>
              <a:t>		• </a:t>
            </a:r>
            <a:r>
              <a:rPr lang="en-US" altLang="en-US" sz="1400" b="1" dirty="0">
                <a:solidFill>
                  <a:srgbClr val="CC3300"/>
                </a:solidFill>
              </a:rPr>
              <a:t>Relate significantly*</a:t>
            </a:r>
            <a:r>
              <a:rPr lang="en-US" altLang="en-US" sz="1400" b="1" i="1" dirty="0">
                <a:solidFill>
                  <a:srgbClr val="CC3300"/>
                </a:solidFill>
              </a:rPr>
              <a:t> </a:t>
            </a:r>
            <a:r>
              <a:rPr lang="en-US" altLang="en-US" sz="1400" dirty="0"/>
              <a:t>to profession/assignment</a:t>
            </a:r>
          </a:p>
          <a:p>
            <a:pPr lvl="2" eaLnBrk="1" hangingPunct="1">
              <a:buFontTx/>
              <a:buNone/>
            </a:pPr>
            <a:endParaRPr lang="en-US" altLang="en-US" sz="1400" dirty="0"/>
          </a:p>
          <a:p>
            <a:pPr eaLnBrk="1" hangingPunct="1">
              <a:buFontTx/>
              <a:buNone/>
            </a:pPr>
            <a:r>
              <a:rPr lang="en-US" altLang="en-US" sz="1800" i="1" dirty="0"/>
              <a:t>                            </a:t>
            </a:r>
            <a:r>
              <a:rPr lang="en-US" altLang="en-US" sz="1600" i="1" dirty="0"/>
              <a:t> </a:t>
            </a:r>
            <a:r>
              <a:rPr lang="en-US" altLang="en-US" sz="1600" i="1" dirty="0">
                <a:solidFill>
                  <a:srgbClr val="FF0000"/>
                </a:solidFill>
              </a:rPr>
              <a:t>*</a:t>
            </a:r>
            <a:r>
              <a:rPr lang="en-US" altLang="en-US" sz="1600" i="1" dirty="0"/>
              <a:t> </a:t>
            </a:r>
            <a:r>
              <a:rPr lang="en-US" altLang="en-US" sz="1400" i="1" dirty="0"/>
              <a:t>but not part of “primary duties” (</a:t>
            </a:r>
            <a:r>
              <a:rPr lang="en-US" altLang="en-US" sz="1100" i="1" dirty="0"/>
              <a:t>17.13.3</a:t>
            </a:r>
            <a:r>
              <a:rPr lang="en-US" altLang="en-US" sz="1400" i="1" dirty="0"/>
              <a:t>)</a:t>
            </a:r>
            <a:endParaRPr lang="en-US" altLang="en-US" sz="1400" dirty="0"/>
          </a:p>
          <a:p>
            <a:pPr lvl="1" eaLnBrk="1" hangingPunct="1"/>
            <a:endParaRPr lang="en-US" altLang="en-US" sz="400" i="1" dirty="0"/>
          </a:p>
          <a:p>
            <a:pPr eaLnBrk="1" hangingPunct="1">
              <a:buFontTx/>
              <a:buNone/>
            </a:pPr>
            <a:endParaRPr lang="en-US" altLang="en-US" sz="1600" i="1" dirty="0"/>
          </a:p>
          <a:p>
            <a:pPr eaLnBrk="1" hangingPunct="1">
              <a:buFontTx/>
              <a:buNone/>
            </a:pPr>
            <a:r>
              <a:rPr lang="en-US" altLang="en-US" sz="1600" i="1" dirty="0"/>
              <a:t>	</a:t>
            </a:r>
            <a:r>
              <a:rPr lang="en-US" altLang="en-US" sz="1200" i="1" dirty="0"/>
              <a:t>(* activities must be clearly articulated, relevant, and have identified verification)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chemeClr val="bg1"/>
                </a:solidFill>
                <a:cs typeface="+mj-cs"/>
              </a:rPr>
              <a:t>PDL Application Deadlines</a:t>
            </a:r>
            <a:endParaRPr lang="en-US" b="1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724400"/>
          </a:xfrm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sz="2000" b="1" dirty="0">
              <a:solidFill>
                <a:srgbClr val="CC3300"/>
              </a:solidFill>
              <a:cs typeface="+mn-cs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sz="2000" dirty="0">
                <a:cs typeface="+mn-cs"/>
              </a:rPr>
              <a:t> 		Faculty responsible for submitting application by 			deadline to </a:t>
            </a:r>
            <a:r>
              <a:rPr lang="en-US" sz="2000" b="1" dirty="0">
                <a:solidFill>
                  <a:srgbClr val="002060"/>
                </a:solidFill>
                <a:cs typeface="+mn-cs"/>
              </a:rPr>
              <a:t>District</a:t>
            </a:r>
            <a:r>
              <a:rPr lang="en-US" sz="2000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000" b="1" dirty="0">
                <a:solidFill>
                  <a:srgbClr val="002060"/>
                </a:solidFill>
                <a:cs typeface="+mn-cs"/>
              </a:rPr>
              <a:t>Office of Human Resources </a:t>
            </a:r>
            <a:r>
              <a:rPr lang="en-US" sz="2000" b="1" dirty="0">
                <a:solidFill>
                  <a:srgbClr val="CC3300"/>
                </a:solidFill>
                <a:cs typeface="+mn-cs"/>
              </a:rPr>
              <a:t>		</a:t>
            </a:r>
            <a:r>
              <a:rPr lang="en-US" sz="1600" b="1" dirty="0">
                <a:solidFill>
                  <a:srgbClr val="7030A0"/>
                </a:solidFill>
                <a:cs typeface="+mn-cs"/>
              </a:rPr>
              <a:t>(</a:t>
            </a:r>
            <a:r>
              <a:rPr lang="en-US" sz="1600" dirty="0" err="1">
                <a:ea typeface="+mn-lt"/>
                <a:cs typeface="+mn-lt"/>
              </a:rPr>
              <a:t>HR@fhda.edu</a:t>
            </a:r>
            <a:r>
              <a:rPr lang="en-US" sz="1600" b="1" dirty="0">
                <a:solidFill>
                  <a:srgbClr val="7030A0"/>
                </a:solidFill>
                <a:cs typeface="+mn-cs"/>
              </a:rPr>
              <a:t>) </a:t>
            </a:r>
            <a:r>
              <a:rPr lang="en-US" sz="2000" b="1" dirty="0">
                <a:solidFill>
                  <a:srgbClr val="CC3300"/>
                </a:solidFill>
                <a:cs typeface="+mn-cs"/>
              </a:rPr>
              <a:t>.</a:t>
            </a:r>
          </a:p>
          <a:p>
            <a:pPr lvl="4" eaLnBrk="1" hangingPunct="1">
              <a:lnSpc>
                <a:spcPct val="90000"/>
              </a:lnSpc>
              <a:defRPr/>
            </a:pPr>
            <a:r>
              <a:rPr lang="en-US" sz="1600" dirty="0">
                <a:cs typeface="+mn-cs"/>
              </a:rPr>
              <a:t>Late applications</a:t>
            </a:r>
            <a:r>
              <a:rPr lang="en-US" sz="1600" dirty="0">
                <a:solidFill>
                  <a:srgbClr val="CC3300"/>
                </a:solidFill>
                <a:cs typeface="+mn-cs"/>
              </a:rPr>
              <a:t> </a:t>
            </a:r>
            <a:r>
              <a:rPr lang="en-US" sz="1600" dirty="0">
                <a:cs typeface="+mn-cs"/>
              </a:rPr>
              <a:t>are</a:t>
            </a:r>
            <a:r>
              <a:rPr lang="en-US" sz="1600" dirty="0">
                <a:solidFill>
                  <a:srgbClr val="CC3300"/>
                </a:solidFill>
                <a:cs typeface="+mn-cs"/>
              </a:rPr>
              <a:t> </a:t>
            </a:r>
            <a:r>
              <a:rPr lang="en-US" sz="1600" u="sng" dirty="0">
                <a:cs typeface="+mn-cs"/>
              </a:rPr>
              <a:t>not</a:t>
            </a:r>
            <a:r>
              <a:rPr lang="en-US" sz="1600" dirty="0">
                <a:cs typeface="+mn-cs"/>
              </a:rPr>
              <a:t> accepted.</a:t>
            </a:r>
          </a:p>
          <a:p>
            <a:pPr lvl="4" eaLnBrk="1" hangingPunct="1">
              <a:lnSpc>
                <a:spcPct val="90000"/>
              </a:lnSpc>
              <a:defRPr/>
            </a:pPr>
            <a:r>
              <a:rPr lang="en-US" sz="1600" dirty="0">
                <a:cs typeface="+mn-cs"/>
              </a:rPr>
              <a:t>Must be signed by Dean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b="1" dirty="0">
                <a:solidFill>
                  <a:srgbClr val="CC3300"/>
                </a:solidFill>
                <a:cs typeface="+mn-cs"/>
              </a:rPr>
              <a:t>			</a:t>
            </a:r>
            <a:r>
              <a:rPr lang="en-US" sz="1400" b="1" dirty="0">
                <a:solidFill>
                  <a:srgbClr val="CC3300"/>
                </a:solidFill>
                <a:cs typeface="+mn-cs"/>
              </a:rPr>
              <a:t>(use Adobe Sign or other PDF signature process)</a:t>
            </a:r>
            <a:endParaRPr lang="en-US" sz="1800" b="1" dirty="0">
              <a:solidFill>
                <a:srgbClr val="CC3300"/>
              </a:solidFill>
              <a:cs typeface="+mn-cs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sz="2000" b="1" dirty="0">
              <a:solidFill>
                <a:srgbClr val="CC3300"/>
              </a:solidFill>
              <a:cs typeface="+mn-cs"/>
            </a:endParaRPr>
          </a:p>
          <a:p>
            <a:pPr marL="182880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b="1" dirty="0">
                <a:solidFill>
                  <a:srgbClr val="0070C0"/>
                </a:solidFill>
                <a:cs typeface="+mn-cs"/>
              </a:rPr>
              <a:t>DEADLINES: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dirty="0"/>
              <a:t>		by</a:t>
            </a:r>
            <a:r>
              <a:rPr lang="en-US" sz="1800" b="1" dirty="0">
                <a:solidFill>
                  <a:srgbClr val="CC3300"/>
                </a:solidFill>
              </a:rPr>
              <a:t> OCTOBER 10 </a:t>
            </a:r>
            <a:r>
              <a:rPr lang="en-US" sz="1800" dirty="0"/>
              <a:t>(or </a:t>
            </a:r>
            <a:r>
              <a:rPr lang="en-US" sz="1800" b="1" dirty="0">
                <a:solidFill>
                  <a:srgbClr val="CC3300"/>
                </a:solidFill>
              </a:rPr>
              <a:t>5 days prior</a:t>
            </a:r>
            <a:r>
              <a:rPr lang="en-US" sz="1800" dirty="0"/>
              <a:t> to submitting application) </a:t>
            </a:r>
          </a:p>
          <a:p>
            <a:pPr marL="2632075" lvl="6">
              <a:lnSpc>
                <a:spcPct val="90000"/>
              </a:lnSpc>
              <a:buFont typeface="Wingdings" charset="0"/>
              <a:buChar char="Ø"/>
              <a:tabLst>
                <a:tab pos="1193800" algn="l"/>
              </a:tabLst>
              <a:defRPr/>
            </a:pPr>
            <a:r>
              <a:rPr lang="en-US" sz="1600" dirty="0"/>
              <a:t>consult with Dean; get signature/comment</a:t>
            </a:r>
          </a:p>
          <a:p>
            <a:pPr marL="2632075" lvl="6">
              <a:lnSpc>
                <a:spcPct val="90000"/>
              </a:lnSpc>
              <a:buFont typeface="Wingdings" charset="0"/>
              <a:buChar char="Ø"/>
              <a:tabLst>
                <a:tab pos="1193800" algn="l"/>
              </a:tabLst>
              <a:defRPr/>
            </a:pPr>
            <a:endParaRPr lang="en-US" sz="1600" b="1" dirty="0">
              <a:solidFill>
                <a:srgbClr val="CC3300"/>
              </a:solidFill>
              <a:cs typeface="+mn-cs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sz="1800" dirty="0">
                <a:cs typeface="+mn-cs"/>
              </a:rPr>
              <a:t>		by</a:t>
            </a:r>
            <a:r>
              <a:rPr lang="en-US" sz="1800" b="1" dirty="0">
                <a:solidFill>
                  <a:srgbClr val="CC3300"/>
                </a:solidFill>
                <a:cs typeface="+mn-cs"/>
              </a:rPr>
              <a:t> </a:t>
            </a:r>
            <a:r>
              <a:rPr lang="en-US" sz="1800" b="1" u="dbl" dirty="0">
                <a:solidFill>
                  <a:srgbClr val="CC3300"/>
                </a:solidFill>
                <a:cs typeface="+mn-cs"/>
              </a:rPr>
              <a:t>OCTOBER 15, 4:30 p.m. </a:t>
            </a:r>
            <a:r>
              <a:rPr lang="en-US" sz="1800" u="dbl" dirty="0">
                <a:cs typeface="+mn-cs"/>
              </a:rPr>
              <a:t> </a:t>
            </a:r>
          </a:p>
          <a:p>
            <a:pPr marL="2632075" lvl="6">
              <a:buFont typeface="Wingdings" charset="0"/>
              <a:buChar char="Ø"/>
              <a:defRPr/>
            </a:pPr>
            <a:r>
              <a:rPr lang="en-US" sz="1600" dirty="0"/>
              <a:t>Submit signed original of </a:t>
            </a:r>
            <a:r>
              <a:rPr lang="en-US" sz="1600" i="1" dirty="0"/>
              <a:t>Appendix P1</a:t>
            </a:r>
            <a:r>
              <a:rPr lang="en-US" sz="1600" dirty="0"/>
              <a:t> to </a:t>
            </a:r>
            <a:r>
              <a:rPr lang="en-US" sz="1600" u="sng" dirty="0"/>
              <a:t>District Office of Human Resources</a:t>
            </a:r>
            <a:r>
              <a:rPr lang="en-US" sz="1600" dirty="0"/>
              <a:t> (</a:t>
            </a:r>
            <a:r>
              <a:rPr lang="en-US" sz="1600" dirty="0">
                <a:ea typeface="+mn-lt"/>
                <a:cs typeface="+mn-lt"/>
              </a:rPr>
              <a:t>Hr@fhda.edu</a:t>
            </a:r>
            <a:r>
              <a:rPr lang="en-US" sz="1600" i="1" dirty="0"/>
              <a:t>)</a:t>
            </a:r>
            <a:r>
              <a:rPr lang="en-US" sz="1600" dirty="0"/>
              <a:t> – Alexaly</a:t>
            </a:r>
            <a:r>
              <a:rPr lang="en-US" sz="1600" i="1" dirty="0"/>
              <a:t> will reply when received (your receipt)</a:t>
            </a:r>
          </a:p>
          <a:p>
            <a:pPr marL="2632075" lvl="6">
              <a:buFont typeface="Wingdings" charset="0"/>
              <a:buChar char="Ø"/>
              <a:defRPr/>
            </a:pPr>
            <a:r>
              <a:rPr lang="en-US" sz="1600" dirty="0"/>
              <a:t>Copy your college President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1600" dirty="0">
                <a:cs typeface="+mn-cs"/>
              </a:rPr>
              <a:t>	  </a:t>
            </a:r>
          </a:p>
        </p:txBody>
      </p:sp>
      <p:pic>
        <p:nvPicPr>
          <p:cNvPr id="3" name="Picture 2" descr="MC900293512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2000" y="1752600"/>
            <a:ext cx="1447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983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83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83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83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83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83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83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83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83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9830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title"/>
          </p:nvPr>
        </p:nvSpPr>
        <p:spPr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chemeClr val="bg1"/>
                </a:solidFill>
                <a:cs typeface="+mj-cs"/>
              </a:rPr>
              <a:t>PDL Application Sections</a:t>
            </a:r>
            <a:endParaRPr lang="en-US" b="1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343400"/>
          </a:xfrm>
        </p:spPr>
        <p:txBody>
          <a:bodyPr/>
          <a:lstStyle/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lvl="2" eaLnBrk="1" hangingPunct="1">
              <a:lnSpc>
                <a:spcPct val="90000"/>
              </a:lnSpc>
              <a:defRPr/>
            </a:pPr>
            <a:endParaRPr lang="en-US" sz="800" i="1" dirty="0"/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231775" lvl="2" eaLnBrk="1" hangingPunct="1">
              <a:lnSpc>
                <a:spcPct val="90000"/>
              </a:lnSpc>
              <a:buFontTx/>
              <a:buNone/>
              <a:defRPr/>
            </a:pPr>
            <a:endParaRPr lang="en-US" sz="800" b="1" dirty="0">
              <a:solidFill>
                <a:srgbClr val="CC33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363454"/>
              </p:ext>
            </p:extLst>
          </p:nvPr>
        </p:nvGraphicFramePr>
        <p:xfrm>
          <a:off x="685800" y="1828800"/>
          <a:ext cx="8001000" cy="4192283"/>
        </p:xfrm>
        <a:graphic>
          <a:graphicData uri="http://schemas.openxmlformats.org/drawingml/2006/table">
            <a:tbl>
              <a:tblPr/>
              <a:tblGrid>
                <a:gridCol w="38816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9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438">
                <a:tc>
                  <a:txBody>
                    <a:bodyPr/>
                    <a:lstStyle>
                      <a:lvl1pPr marL="342900" indent="-342900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I:  </a:t>
                      </a: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Objective(s)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= broad</a:t>
                      </a:r>
                      <a:r>
                        <a:rPr kumimoji="0" lang="en-US" alt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goal(s) to </a:t>
                      </a:r>
                    </a:p>
                    <a:p>
                      <a:pPr marL="0" marR="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  enhance job performance/prof growth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58738" indent="-1588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58738" marR="0" lvl="0" indent="-1588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58738" marR="0" lvl="0" indent="-1588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Why are you doing this PDL?</a:t>
                      </a:r>
                    </a:p>
                    <a:p>
                      <a:pPr marL="58738" marR="0" lvl="0" indent="-1588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How will you or others be affected?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9638">
                <a:tc>
                  <a:txBody>
                    <a:bodyPr/>
                    <a:lstStyle>
                      <a:lvl1pPr marL="342900" indent="-342900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4763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4763" marR="0" lvl="2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II: 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Activities </a:t>
                      </a: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= </a:t>
                      </a:r>
                    </a:p>
                    <a:p>
                      <a:pPr marL="4763" marR="0" lvl="2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   • specific</a:t>
                      </a:r>
                      <a:r>
                        <a:rPr kumimoji="0" lang="en-US" alt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work done each PDL quarter</a:t>
                      </a:r>
                    </a:p>
                    <a:p>
                      <a:pPr marL="4763" marR="0" lvl="2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   • of appropriate substance/duration</a:t>
                      </a:r>
                    </a:p>
                    <a:p>
                      <a:pPr marL="4763" marR="0" lvl="2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   • can’t be “primary duties”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58738" indent="-1588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58738" marR="0" lvl="0" indent="-1588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58738" marR="0" lvl="0" indent="-1588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What will you do each quarter?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7550">
                <a:tc>
                  <a:txBody>
                    <a:bodyPr/>
                    <a:lstStyle>
                      <a:lvl1pPr marL="342900" indent="-342900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588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1588" marR="0" lvl="2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III: </a:t>
                      </a: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Verification 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=</a:t>
                      </a:r>
                      <a:r>
                        <a:rPr kumimoji="0" lang="en-US" alt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item(s) submitted end</a:t>
                      </a:r>
                    </a:p>
                    <a:p>
                      <a:pPr marL="1588" marR="0" lvl="2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    of leave showing objectives achieved,</a:t>
                      </a:r>
                    </a:p>
                    <a:p>
                      <a:pPr marL="1588" marR="0" lvl="2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    activities successfully completed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58738" indent="-1588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58738" marR="0" lvl="0" indent="-1588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58738" marR="0" lvl="0" indent="-1588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How you will verify your activities? 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438">
                <a:tc>
                  <a:txBody>
                    <a:bodyPr/>
                    <a:lstStyle>
                      <a:lvl1pPr marL="342900" indent="-342900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IV: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Benefits to Employee</a:t>
                      </a:r>
                    </a:p>
                    <a:p>
                      <a:pPr marL="0" marR="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58738" indent="-1588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58738" marR="0" lvl="0" indent="-1588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58738" marR="0" lvl="0" indent="-1588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How you will use/apply PDL?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5788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V: 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Benefits to Students/District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58738" indent="-1588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58738" marR="0" lvl="0" indent="-1588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How will students/District be impacted?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5325">
                <a:tc>
                  <a:txBody>
                    <a:bodyPr/>
                    <a:lstStyle>
                      <a:lvl1pPr marL="342900" indent="-342900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VI: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Dean’s Signature/Comment</a:t>
                      </a: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58738" indent="-1588" defTabSz="635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635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635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63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63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635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635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635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635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58738" marR="0" lvl="0" indent="-1588" algn="l" defTabSz="635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58738" marR="0" lvl="0" indent="-1588" algn="l" defTabSz="635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What does the Dean think?</a:t>
                      </a:r>
                    </a:p>
                    <a:p>
                      <a:pPr marL="58738" marR="0" lvl="0" indent="-1588" algn="l" defTabSz="635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1096962"/>
          </a:xfrm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solidFill>
                  <a:schemeClr val="bg1"/>
                </a:solidFill>
                <a:cs typeface="+mj-cs"/>
              </a:rPr>
              <a:t>PDL Application Objective </a:t>
            </a:r>
            <a:r>
              <a:rPr lang="en-US" sz="3600" dirty="0" err="1">
                <a:solidFill>
                  <a:schemeClr val="bg1"/>
                </a:solidFill>
                <a:cs typeface="+mj-cs"/>
              </a:rPr>
              <a:t>vs</a:t>
            </a:r>
            <a:r>
              <a:rPr lang="en-US" sz="3600" dirty="0">
                <a:solidFill>
                  <a:schemeClr val="bg1"/>
                </a:solidFill>
                <a:cs typeface="+mj-cs"/>
              </a:rPr>
              <a:t> Activity</a:t>
            </a:r>
            <a:endParaRPr lang="en-US" b="1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153400" cy="4495800"/>
          </a:xfrm>
        </p:spPr>
        <p:txBody>
          <a:bodyPr/>
          <a:lstStyle/>
          <a:p>
            <a:pPr marL="1588" indent="-1588" algn="ctr"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/>
              <a:t>OBJECTIVE</a:t>
            </a:r>
            <a:endParaRPr lang="en-US" altLang="en-US" sz="1200" dirty="0"/>
          </a:p>
          <a:p>
            <a:pPr marL="1588" indent="-1588" eaLnBrk="1" hangingPunct="1"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• </a:t>
            </a:r>
            <a:r>
              <a:rPr lang="en-US" altLang="en-US" sz="1800" b="1" dirty="0"/>
              <a:t>Generally</a:t>
            </a:r>
            <a:r>
              <a:rPr lang="en-US" altLang="en-US" sz="1800" dirty="0"/>
              <a:t>, 1 to 3 Objectives</a:t>
            </a:r>
          </a:p>
          <a:p>
            <a:pPr marL="171450" indent="-171450" eaLnBrk="1" hangingPunct="1"/>
            <a:r>
              <a:rPr lang="en-US" altLang="en-US" sz="1800" b="1" dirty="0"/>
              <a:t>General purpose </a:t>
            </a:r>
            <a:r>
              <a:rPr lang="en-US" altLang="en-US" sz="1800" dirty="0"/>
              <a:t>of leave</a:t>
            </a:r>
          </a:p>
          <a:p>
            <a:pPr marL="1588" indent="-1588" eaLnBrk="1" hangingPunct="1">
              <a:buFontTx/>
              <a:buNone/>
            </a:pPr>
            <a:r>
              <a:rPr lang="en-US" altLang="en-US" sz="1800" dirty="0"/>
              <a:t>• </a:t>
            </a:r>
            <a:r>
              <a:rPr lang="en-US" altLang="en-US" sz="1800" b="1" dirty="0"/>
              <a:t>Broad goal: </a:t>
            </a:r>
            <a:r>
              <a:rPr lang="en-US" altLang="en-US" sz="1800" dirty="0"/>
              <a:t>more than 1 activity could achieve it</a:t>
            </a:r>
          </a:p>
          <a:p>
            <a:pPr marL="1588" indent="-1588" eaLnBrk="1" hangingPunct="1">
              <a:buFontTx/>
              <a:buNone/>
            </a:pPr>
            <a:r>
              <a:rPr lang="en-US" altLang="en-US" sz="1800" dirty="0"/>
              <a:t>• </a:t>
            </a:r>
            <a:r>
              <a:rPr lang="en-US" altLang="en-US" sz="1800" b="1" u="sng" dirty="0"/>
              <a:t>MAY </a:t>
            </a:r>
            <a:r>
              <a:rPr lang="en-US" altLang="en-US" sz="1800" b="1" i="1" u="sng" dirty="0"/>
              <a:t>NOT</a:t>
            </a:r>
            <a:r>
              <a:rPr lang="en-US" altLang="en-US" sz="1800" b="1" dirty="0"/>
              <a:t> </a:t>
            </a:r>
            <a:r>
              <a:rPr lang="en-US" altLang="en-US" sz="1800" dirty="0"/>
              <a:t>be changed after application approved</a:t>
            </a:r>
          </a:p>
          <a:p>
            <a:pPr marL="1588" indent="-1588" algn="ctr" eaLnBrk="1" hangingPunct="1">
              <a:buFontTx/>
              <a:buNone/>
            </a:pPr>
            <a:endParaRPr lang="en-US" altLang="en-US" sz="1800" dirty="0"/>
          </a:p>
          <a:p>
            <a:pPr marL="1588" indent="-1588" algn="ctr" eaLnBrk="1" hangingPunct="1">
              <a:buFontTx/>
              <a:buNone/>
            </a:pPr>
            <a:r>
              <a:rPr lang="en-US" altLang="en-US" sz="2400" b="1" dirty="0"/>
              <a:t>ACTIVITY</a:t>
            </a:r>
          </a:p>
          <a:p>
            <a:pPr marL="1588" indent="-1588" eaLnBrk="1" hangingPunct="1">
              <a:lnSpc>
                <a:spcPct val="110000"/>
              </a:lnSpc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• </a:t>
            </a:r>
            <a:r>
              <a:rPr lang="en-US" altLang="en-US" sz="1800" b="1" dirty="0"/>
              <a:t>Specific action </a:t>
            </a:r>
            <a:r>
              <a:rPr lang="en-US" altLang="en-US" sz="1800" dirty="0"/>
              <a:t>completed in the PDL quarter to achieve objective</a:t>
            </a:r>
          </a:p>
          <a:p>
            <a:pPr marL="1588" indent="-1588" eaLnBrk="1" hangingPunct="1">
              <a:lnSpc>
                <a:spcPct val="110000"/>
              </a:lnSpc>
              <a:buFontTx/>
              <a:buNone/>
            </a:pPr>
            <a:r>
              <a:rPr lang="en-US" altLang="en-US" sz="1800" dirty="0"/>
              <a:t>• </a:t>
            </a:r>
            <a:r>
              <a:rPr lang="en-US" altLang="en-US" sz="1800" b="1" u="sng" dirty="0"/>
              <a:t>MAY </a:t>
            </a:r>
            <a:r>
              <a:rPr lang="en-US" altLang="en-US" sz="1800" dirty="0"/>
              <a:t>be changed* after application approved using Appendix P2</a:t>
            </a:r>
          </a:p>
          <a:p>
            <a:pPr marL="1588" indent="-1588" eaLnBrk="1" hangingPunct="1">
              <a:lnSpc>
                <a:spcPct val="110000"/>
              </a:lnSpc>
              <a:buFontTx/>
              <a:buNone/>
            </a:pPr>
            <a:r>
              <a:rPr lang="en-US" altLang="en-US" sz="1800" dirty="0"/>
              <a:t>		* </a:t>
            </a:r>
            <a:r>
              <a:rPr lang="en-US" altLang="en-US" sz="1600" b="1" i="1" dirty="0"/>
              <a:t>change = </a:t>
            </a:r>
          </a:p>
          <a:p>
            <a:pPr marL="1770063" eaLnBrk="1" hangingPunct="1">
              <a:lnSpc>
                <a:spcPct val="110000"/>
              </a:lnSpc>
              <a:buFont typeface="+mj-lt"/>
              <a:buAutoNum type="arabicPeriod"/>
            </a:pPr>
            <a:r>
              <a:rPr lang="en-US" altLang="en-US" sz="1600" b="1" i="1" dirty="0"/>
              <a:t>shifting activity to other PDL quarter; OR </a:t>
            </a:r>
          </a:p>
          <a:p>
            <a:pPr marL="1770063" eaLnBrk="1" hangingPunct="1">
              <a:lnSpc>
                <a:spcPct val="110000"/>
              </a:lnSpc>
              <a:buFont typeface="+mj-lt"/>
              <a:buAutoNum type="arabicPeriod"/>
            </a:pPr>
            <a:r>
              <a:rPr lang="en-US" altLang="en-US" sz="1600" b="1" i="1" dirty="0"/>
              <a:t>deletion/reduction/addition of activity or verification; OR </a:t>
            </a:r>
          </a:p>
          <a:p>
            <a:pPr marL="1770063" eaLnBrk="1" hangingPunct="1">
              <a:lnSpc>
                <a:spcPct val="110000"/>
              </a:lnSpc>
              <a:buFont typeface="+mj-lt"/>
              <a:buAutoNum type="arabicPeriod"/>
            </a:pPr>
            <a:r>
              <a:rPr lang="en-US" altLang="en-US" sz="1600" b="1" i="1" dirty="0"/>
              <a:t>change to an activity or verification</a:t>
            </a:r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6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5910</TotalTime>
  <Words>1847</Words>
  <Application>Microsoft Macintosh PowerPoint</Application>
  <PresentationFormat>On-screen Show (4:3)</PresentationFormat>
  <Paragraphs>326</Paragraphs>
  <Slides>23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Times</vt:lpstr>
      <vt:lpstr>Wingdings</vt:lpstr>
      <vt:lpstr>Default Design</vt:lpstr>
      <vt:lpstr>Image</vt:lpstr>
      <vt:lpstr>PowerPoint Presentation</vt:lpstr>
      <vt:lpstr>PowerPoint Presentation</vt:lpstr>
      <vt:lpstr>PowerPoint Presentation</vt:lpstr>
      <vt:lpstr>PDL Application = Binding Contract    </vt:lpstr>
      <vt:lpstr>PDL Application = Binding Contract    </vt:lpstr>
      <vt:lpstr>PDL Application Approval</vt:lpstr>
      <vt:lpstr>PDL Application Deadlines</vt:lpstr>
      <vt:lpstr>PDL Application Sections</vt:lpstr>
      <vt:lpstr>PDL Application Objective vs Activity</vt:lpstr>
      <vt:lpstr>Samples</vt:lpstr>
      <vt:lpstr> Tips on Describing Activities</vt:lpstr>
      <vt:lpstr>PDL Application Verification</vt:lpstr>
      <vt:lpstr>Samples</vt:lpstr>
      <vt:lpstr>The Change Request: Appendix P2</vt:lpstr>
      <vt:lpstr>PDL Change Request </vt:lpstr>
      <vt:lpstr>PDL Change Request–Approval </vt:lpstr>
      <vt:lpstr>The Report Appendix P3:</vt:lpstr>
      <vt:lpstr>PDL Report–Deadline</vt:lpstr>
      <vt:lpstr> PDL Report–Approval</vt:lpstr>
      <vt:lpstr>PowerPoint Presentation</vt:lpstr>
      <vt:lpstr>Helpful Tips</vt:lpstr>
      <vt:lpstr>Helpful Tips</vt:lpstr>
      <vt:lpstr>FAQs</vt:lpstr>
    </vt:vector>
  </TitlesOfParts>
  <Company>Foothill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dorene</dc:creator>
  <cp:lastModifiedBy>Alexaly H. Perez</cp:lastModifiedBy>
  <cp:revision>282</cp:revision>
  <cp:lastPrinted>2019-06-05T22:13:02Z</cp:lastPrinted>
  <dcterms:modified xsi:type="dcterms:W3CDTF">2025-01-27T19:19:22Z</dcterms:modified>
</cp:coreProperties>
</file>